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82" r:id="rId2"/>
    <p:sldId id="260" r:id="rId3"/>
    <p:sldId id="274" r:id="rId4"/>
    <p:sldId id="262" r:id="rId5"/>
    <p:sldId id="261" r:id="rId6"/>
    <p:sldId id="275" r:id="rId7"/>
    <p:sldId id="263" r:id="rId8"/>
    <p:sldId id="283" r:id="rId9"/>
    <p:sldId id="284" r:id="rId10"/>
    <p:sldId id="287" r:id="rId11"/>
    <p:sldId id="306" r:id="rId12"/>
    <p:sldId id="305" r:id="rId13"/>
    <p:sldId id="298" r:id="rId14"/>
    <p:sldId id="299" r:id="rId15"/>
    <p:sldId id="309" r:id="rId16"/>
    <p:sldId id="293" r:id="rId17"/>
    <p:sldId id="308" r:id="rId18"/>
    <p:sldId id="307" r:id="rId19"/>
    <p:sldId id="297" r:id="rId20"/>
  </p:sldIdLst>
  <p:sldSz cx="9144000" cy="6858000" type="screen4x3"/>
  <p:notesSz cx="6858000" cy="9144000"/>
  <p:defaultTextStyle>
    <a:defPPr>
      <a:defRPr lang="lt-L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009900"/>
    <a:srgbClr val="339933"/>
    <a:srgbClr val="00CC00"/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15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6BCBB37-1360-4EEC-86AD-4D0050356006}" type="doc">
      <dgm:prSet loTypeId="urn:microsoft.com/office/officeart/2005/8/layout/cycle5" loCatId="cycle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en-US"/>
        </a:p>
      </dgm:t>
    </dgm:pt>
    <dgm:pt modelId="{74CAA380-12C2-4EB1-ABFB-E68689140965}">
      <dgm:prSet custT="1"/>
      <dgm:spPr/>
      <dgm:t>
        <a:bodyPr/>
        <a:lstStyle/>
        <a:p>
          <a:r>
            <a:rPr lang="lt-LT" sz="1600" b="1" dirty="0">
              <a:latin typeface="Calibri"/>
              <a:ea typeface="+mn-ea"/>
              <a:cs typeface="+mn-cs"/>
            </a:rPr>
            <a:t>1. </a:t>
          </a:r>
          <a:r>
            <a:rPr lang="en-US" sz="1600" b="1" dirty="0" err="1">
              <a:latin typeface="Calibri"/>
              <a:ea typeface="+mn-ea"/>
              <a:cs typeface="+mn-cs"/>
            </a:rPr>
            <a:t>Skatinanti</a:t>
          </a:r>
          <a:r>
            <a:rPr lang="en-US" sz="1600" b="1" dirty="0">
              <a:latin typeface="Calibri"/>
              <a:ea typeface="+mn-ea"/>
              <a:cs typeface="+mn-cs"/>
            </a:rPr>
            <a:t> j</a:t>
          </a:r>
          <a:r>
            <a:rPr lang="lt-LT" sz="1600" b="1" dirty="0" err="1">
              <a:latin typeface="Calibri"/>
              <a:ea typeface="+mn-ea"/>
              <a:cs typeface="+mn-cs"/>
            </a:rPr>
            <a:t>ėga</a:t>
          </a:r>
          <a:r>
            <a:rPr lang="lt-LT" sz="1600" b="1" dirty="0">
              <a:latin typeface="Calibri"/>
              <a:ea typeface="+mn-ea"/>
              <a:cs typeface="+mn-cs"/>
            </a:rPr>
            <a:t> - ūkio sektoriai </a:t>
          </a:r>
          <a:r>
            <a:rPr lang="lt-LT" sz="1600" dirty="0">
              <a:latin typeface="Calibri"/>
              <a:ea typeface="+mn-ea"/>
              <a:cs typeface="+mn-cs"/>
            </a:rPr>
            <a:t>(pvz. žvejyba, laivyba</a:t>
          </a:r>
          <a:r>
            <a:rPr lang="lt-LT" sz="1600" dirty="0" smtClean="0">
              <a:latin typeface="Calibri"/>
              <a:ea typeface="+mn-ea"/>
              <a:cs typeface="+mn-cs"/>
            </a:rPr>
            <a:t>)</a:t>
          </a:r>
          <a:endParaRPr lang="en-US" sz="1600" b="1" dirty="0">
            <a:latin typeface="Calibri"/>
            <a:ea typeface="+mn-ea"/>
            <a:cs typeface="+mn-cs"/>
          </a:endParaRPr>
        </a:p>
      </dgm:t>
    </dgm:pt>
    <dgm:pt modelId="{6FF9705D-9C4E-4898-9113-A453F720690C}" type="parTrans" cxnId="{6EB75EB7-C9CF-46E7-B421-66B140E46A34}">
      <dgm:prSet/>
      <dgm:spPr/>
      <dgm:t>
        <a:bodyPr/>
        <a:lstStyle/>
        <a:p>
          <a:endParaRPr lang="en-US"/>
        </a:p>
      </dgm:t>
    </dgm:pt>
    <dgm:pt modelId="{9401342D-C81F-4B87-8E42-2EAA8C31B4FF}" type="sibTrans" cxnId="{6EB75EB7-C9CF-46E7-B421-66B140E46A34}">
      <dgm:prSet/>
      <dgm:spPr>
        <a:ln w="31750">
          <a:solidFill>
            <a:schemeClr val="bg1"/>
          </a:solidFill>
        </a:ln>
      </dgm:spPr>
      <dgm:t>
        <a:bodyPr/>
        <a:lstStyle/>
        <a:p>
          <a:endParaRPr lang="en-US"/>
        </a:p>
      </dgm:t>
    </dgm:pt>
    <dgm:pt modelId="{F516F88E-476A-4E63-8ADF-E90954F8253D}">
      <dgm:prSet custT="1"/>
      <dgm:spPr/>
      <dgm:t>
        <a:bodyPr/>
        <a:lstStyle/>
        <a:p>
          <a:r>
            <a:rPr lang="lt-LT" sz="1600" b="1" dirty="0">
              <a:latin typeface="Calibri"/>
              <a:ea typeface="+mn-ea"/>
              <a:cs typeface="+mn-cs"/>
            </a:rPr>
            <a:t>2. </a:t>
          </a:r>
          <a:r>
            <a:rPr lang="lt-LT" sz="1600" b="1" dirty="0" smtClean="0">
              <a:latin typeface="Calibri"/>
              <a:ea typeface="+mn-ea"/>
              <a:cs typeface="+mn-cs"/>
            </a:rPr>
            <a:t>Pavojų </a:t>
          </a:r>
          <a:r>
            <a:rPr lang="lt-LT" sz="1600" b="1" dirty="0">
              <a:latin typeface="Calibri"/>
              <a:ea typeface="+mn-ea"/>
              <a:cs typeface="+mn-cs"/>
            </a:rPr>
            <a:t>jūros aplinkai sukeliantis veiklos elementas</a:t>
          </a:r>
          <a:r>
            <a:rPr lang="lt-LT" sz="1600" dirty="0">
              <a:latin typeface="Calibri"/>
              <a:ea typeface="+mn-ea"/>
              <a:cs typeface="+mn-cs"/>
            </a:rPr>
            <a:t> (pvz. tarša maistinėmis medžiagomis, tralavimas)</a:t>
          </a:r>
          <a:endParaRPr lang="en-US" sz="1600" dirty="0">
            <a:latin typeface="Calibri"/>
            <a:ea typeface="+mn-ea"/>
            <a:cs typeface="+mn-cs"/>
          </a:endParaRPr>
        </a:p>
      </dgm:t>
    </dgm:pt>
    <dgm:pt modelId="{92A6CED6-C140-4E9C-BB95-90E39EDCC73A}" type="parTrans" cxnId="{76635007-44EB-4893-923C-8FA07C661F2B}">
      <dgm:prSet/>
      <dgm:spPr/>
      <dgm:t>
        <a:bodyPr/>
        <a:lstStyle/>
        <a:p>
          <a:endParaRPr lang="en-US"/>
        </a:p>
      </dgm:t>
    </dgm:pt>
    <dgm:pt modelId="{E0655D70-EA8F-4181-8BE4-6EB4A944CA42}" type="sibTrans" cxnId="{76635007-44EB-4893-923C-8FA07C661F2B}">
      <dgm:prSet/>
      <dgm:spPr>
        <a:ln w="31750">
          <a:solidFill>
            <a:schemeClr val="bg1"/>
          </a:solidFill>
        </a:ln>
      </dgm:spPr>
      <dgm:t>
        <a:bodyPr/>
        <a:lstStyle/>
        <a:p>
          <a:endParaRPr lang="en-US"/>
        </a:p>
      </dgm:t>
    </dgm:pt>
    <dgm:pt modelId="{E9F9316F-9ADA-465A-8306-1B9C878F0D07}">
      <dgm:prSet custT="1"/>
      <dgm:spPr/>
      <dgm:t>
        <a:bodyPr/>
        <a:lstStyle/>
        <a:p>
          <a:r>
            <a:rPr lang="lt-LT" sz="1600" b="1" dirty="0">
              <a:latin typeface="Calibri"/>
              <a:ea typeface="+mn-ea"/>
              <a:cs typeface="+mn-cs"/>
            </a:rPr>
            <a:t>3. Poveikis </a:t>
          </a:r>
          <a:r>
            <a:rPr lang="lt-LT" sz="1600" b="1" baseline="0" dirty="0">
              <a:latin typeface="Calibri"/>
              <a:ea typeface="+mn-ea"/>
              <a:cs typeface="+mn-cs"/>
            </a:rPr>
            <a:t>jūros aplinkai - aplinkos būklė </a:t>
          </a:r>
          <a:r>
            <a:rPr lang="lt-LT" sz="1600" baseline="0" dirty="0">
              <a:latin typeface="Calibri"/>
              <a:ea typeface="+mn-ea"/>
              <a:cs typeface="+mn-cs"/>
            </a:rPr>
            <a:t>(pvz. sumažėję žuvies ištekliai, bloga vandens kokybė)</a:t>
          </a:r>
          <a:endParaRPr lang="en-US" sz="1600" dirty="0">
            <a:latin typeface="Calibri"/>
            <a:ea typeface="+mn-ea"/>
            <a:cs typeface="+mn-cs"/>
          </a:endParaRPr>
        </a:p>
      </dgm:t>
    </dgm:pt>
    <dgm:pt modelId="{88AEE1C7-E17D-4229-A0A7-266EA1A263A8}" type="parTrans" cxnId="{2188B7B7-610D-4A1D-BD80-B73E2230C43A}">
      <dgm:prSet/>
      <dgm:spPr/>
      <dgm:t>
        <a:bodyPr/>
        <a:lstStyle/>
        <a:p>
          <a:endParaRPr lang="en-US"/>
        </a:p>
      </dgm:t>
    </dgm:pt>
    <dgm:pt modelId="{1E880EBE-0FDE-4795-AFE4-9FC0EBFDB349}" type="sibTrans" cxnId="{2188B7B7-610D-4A1D-BD80-B73E2230C43A}">
      <dgm:prSet/>
      <dgm:spPr>
        <a:solidFill>
          <a:schemeClr val="accent1">
            <a:tint val="20000"/>
          </a:schemeClr>
        </a:solidFill>
        <a:ln w="31750">
          <a:solidFill>
            <a:schemeClr val="bg1"/>
          </a:solidFill>
        </a:ln>
      </dgm:spPr>
      <dgm:t>
        <a:bodyPr/>
        <a:lstStyle/>
        <a:p>
          <a:endParaRPr lang="en-US">
            <a:solidFill>
              <a:schemeClr val="bg1"/>
            </a:solidFill>
          </a:endParaRPr>
        </a:p>
      </dgm:t>
    </dgm:pt>
    <dgm:pt modelId="{13C42FBE-A783-48EA-8D64-895F57398C23}">
      <dgm:prSet custT="1"/>
      <dgm:spPr/>
      <dgm:t>
        <a:bodyPr/>
        <a:lstStyle/>
        <a:p>
          <a:r>
            <a:rPr lang="lt-LT" sz="1600" b="1" dirty="0">
              <a:latin typeface="Calibri"/>
              <a:ea typeface="+mn-ea"/>
              <a:cs typeface="+mn-cs"/>
            </a:rPr>
            <a:t>4. Įtaka  žmogaus </a:t>
          </a:r>
          <a:r>
            <a:rPr lang="lt-LT" sz="1600" b="1" dirty="0" smtClean="0">
              <a:latin typeface="Calibri"/>
              <a:ea typeface="+mn-ea"/>
              <a:cs typeface="+mn-cs"/>
            </a:rPr>
            <a:t>gerovei </a:t>
          </a:r>
          <a:r>
            <a:rPr lang="lt-LT" sz="1600" b="1" dirty="0">
              <a:latin typeface="Calibri"/>
              <a:ea typeface="+mn-ea"/>
              <a:cs typeface="+mn-cs"/>
            </a:rPr>
            <a:t>- būklės blogėjimo sąnaudos </a:t>
          </a:r>
          <a:r>
            <a:rPr lang="lt-LT" sz="1600" dirty="0" smtClean="0">
              <a:latin typeface="Calibri"/>
              <a:ea typeface="+mn-ea"/>
              <a:cs typeface="+mn-cs"/>
            </a:rPr>
            <a:t>(</a:t>
          </a:r>
          <a:r>
            <a:rPr lang="lt-LT" sz="1600" dirty="0">
              <a:latin typeface="Calibri"/>
              <a:ea typeface="+mn-ea"/>
              <a:cs typeface="+mn-cs"/>
            </a:rPr>
            <a:t>pvz. mažesnės pajamos iš žuvininkystės, sumažėjusios turizmo pajamos)</a:t>
          </a:r>
          <a:endParaRPr lang="en-US" sz="1600" dirty="0">
            <a:latin typeface="Calibri"/>
            <a:ea typeface="+mn-ea"/>
            <a:cs typeface="+mn-cs"/>
          </a:endParaRPr>
        </a:p>
      </dgm:t>
    </dgm:pt>
    <dgm:pt modelId="{61EE6D6E-BAD7-4A9C-A87C-723B3C8D687E}" type="parTrans" cxnId="{B6D9E990-248B-48D3-94A3-9E43EF03B27A}">
      <dgm:prSet/>
      <dgm:spPr/>
      <dgm:t>
        <a:bodyPr/>
        <a:lstStyle/>
        <a:p>
          <a:endParaRPr lang="en-US"/>
        </a:p>
      </dgm:t>
    </dgm:pt>
    <dgm:pt modelId="{28637F98-9CED-45BD-A39E-568C0B013474}" type="sibTrans" cxnId="{B6D9E990-248B-48D3-94A3-9E43EF03B27A}">
      <dgm:prSet/>
      <dgm:spPr>
        <a:ln w="31750">
          <a:solidFill>
            <a:schemeClr val="bg1"/>
          </a:solidFill>
        </a:ln>
      </dgm:spPr>
      <dgm:t>
        <a:bodyPr/>
        <a:lstStyle/>
        <a:p>
          <a:endParaRPr lang="en-US"/>
        </a:p>
      </dgm:t>
    </dgm:pt>
    <dgm:pt modelId="{DA3BAE5E-3A51-433E-BEA2-A4853EA7F192}">
      <dgm:prSet custT="1"/>
      <dgm:spPr/>
      <dgm:t>
        <a:bodyPr/>
        <a:lstStyle/>
        <a:p>
          <a:r>
            <a:rPr lang="lt-LT" sz="1600" b="1" dirty="0">
              <a:latin typeface="Calibri"/>
              <a:ea typeface="+mn-ea"/>
              <a:cs typeface="+mn-cs"/>
            </a:rPr>
            <a:t>5. Atsakas -  priemonės, taikomos </a:t>
          </a:r>
          <a:r>
            <a:rPr lang="lt-LT" sz="1600" b="1" dirty="0" smtClean="0">
              <a:latin typeface="Calibri"/>
              <a:ea typeface="+mn-ea"/>
              <a:cs typeface="+mn-cs"/>
            </a:rPr>
            <a:t>ūkio </a:t>
          </a:r>
          <a:r>
            <a:rPr lang="lt-LT" sz="1600" b="1" dirty="0">
              <a:latin typeface="Calibri"/>
              <a:ea typeface="+mn-ea"/>
              <a:cs typeface="+mn-cs"/>
            </a:rPr>
            <a:t>sektoriams </a:t>
          </a:r>
          <a:r>
            <a:rPr lang="lt-LT" sz="1600" dirty="0">
              <a:latin typeface="Calibri"/>
              <a:ea typeface="+mn-ea"/>
              <a:cs typeface="+mn-cs"/>
            </a:rPr>
            <a:t>(</a:t>
          </a:r>
          <a:r>
            <a:rPr lang="lt-LT" sz="1600" dirty="0" err="1">
              <a:latin typeface="Calibri"/>
              <a:ea typeface="+mn-ea"/>
              <a:cs typeface="+mn-cs"/>
            </a:rPr>
            <a:t>pvz</a:t>
          </a:r>
          <a:r>
            <a:rPr lang="lt-LT" sz="1600" dirty="0" smtClean="0">
              <a:latin typeface="Calibri"/>
              <a:ea typeface="+mn-ea"/>
              <a:cs typeface="+mn-cs"/>
            </a:rPr>
            <a:t>. </a:t>
          </a:r>
          <a:r>
            <a:rPr lang="lt-LT" sz="1600" dirty="0">
              <a:latin typeface="Calibri"/>
              <a:ea typeface="+mn-ea"/>
              <a:cs typeface="+mn-cs"/>
            </a:rPr>
            <a:t>žvejybos kvotų mažinimas, </a:t>
          </a:r>
          <a:r>
            <a:rPr lang="lt-LT" sz="1600" dirty="0" smtClean="0">
              <a:latin typeface="Calibri"/>
              <a:ea typeface="+mn-ea"/>
              <a:cs typeface="+mn-cs"/>
            </a:rPr>
            <a:t>reikalavimas </a:t>
          </a:r>
          <a:r>
            <a:rPr lang="lt-LT" sz="1600" dirty="0">
              <a:latin typeface="Calibri"/>
              <a:ea typeface="+mn-ea"/>
              <a:cs typeface="+mn-cs"/>
            </a:rPr>
            <a:t>naudoti tam tikrą kurą)</a:t>
          </a:r>
          <a:endParaRPr lang="en-US" sz="1600" dirty="0">
            <a:latin typeface="Calibri"/>
            <a:ea typeface="+mn-ea"/>
            <a:cs typeface="+mn-cs"/>
          </a:endParaRPr>
        </a:p>
      </dgm:t>
    </dgm:pt>
    <dgm:pt modelId="{5B8D08DE-4696-487E-8641-EDBA024A9FAB}" type="parTrans" cxnId="{6A7E87E4-A4A7-49AE-8DE1-005336408AA0}">
      <dgm:prSet/>
      <dgm:spPr/>
      <dgm:t>
        <a:bodyPr/>
        <a:lstStyle/>
        <a:p>
          <a:endParaRPr lang="en-US"/>
        </a:p>
      </dgm:t>
    </dgm:pt>
    <dgm:pt modelId="{DD4EAAB8-7D78-4BD4-82C9-3A4E917EADDC}" type="sibTrans" cxnId="{6A7E87E4-A4A7-49AE-8DE1-005336408AA0}">
      <dgm:prSet/>
      <dgm:spPr>
        <a:ln w="31750">
          <a:solidFill>
            <a:schemeClr val="bg1"/>
          </a:solidFill>
        </a:ln>
      </dgm:spPr>
      <dgm:t>
        <a:bodyPr/>
        <a:lstStyle/>
        <a:p>
          <a:endParaRPr lang="en-US"/>
        </a:p>
      </dgm:t>
    </dgm:pt>
    <dgm:pt modelId="{DB7FCA62-FB62-4573-997C-5B73A7E7CE5C}" type="pres">
      <dgm:prSet presAssocID="{A6BCBB37-1360-4EEC-86AD-4D0050356006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97B56EB-C105-444A-BAB7-D8BA517E5268}" type="pres">
      <dgm:prSet presAssocID="{DA3BAE5E-3A51-433E-BEA2-A4853EA7F192}" presName="node" presStyleLbl="node1" presStyleIdx="0" presStyleCnt="5" custScaleX="178148" custScaleY="148757" custRadScaleRad="102206" custRadScaleInc="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A06738A-AF5E-42F7-B636-00C44D9389D5}" type="pres">
      <dgm:prSet presAssocID="{DA3BAE5E-3A51-433E-BEA2-A4853EA7F192}" presName="spNode" presStyleCnt="0"/>
      <dgm:spPr/>
    </dgm:pt>
    <dgm:pt modelId="{08260A2E-215C-464E-ADB9-0CE3510A552D}" type="pres">
      <dgm:prSet presAssocID="{DD4EAAB8-7D78-4BD4-82C9-3A4E917EADDC}" presName="sibTrans" presStyleLbl="sibTrans1D1" presStyleIdx="0" presStyleCnt="5"/>
      <dgm:spPr/>
      <dgm:t>
        <a:bodyPr/>
        <a:lstStyle/>
        <a:p>
          <a:endParaRPr lang="en-US"/>
        </a:p>
      </dgm:t>
    </dgm:pt>
    <dgm:pt modelId="{784580F2-94C1-4609-8247-0E93BB0CDF20}" type="pres">
      <dgm:prSet presAssocID="{74CAA380-12C2-4EB1-ABFB-E68689140965}" presName="node" presStyleLbl="node1" presStyleIdx="1" presStyleCnt="5" custScaleX="186397" custScaleY="143860" custRadScaleRad="103544" custRadScaleInc="3403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20A2B33-D92F-42C9-8B78-AF53789CCB94}" type="pres">
      <dgm:prSet presAssocID="{74CAA380-12C2-4EB1-ABFB-E68689140965}" presName="spNode" presStyleCnt="0"/>
      <dgm:spPr/>
    </dgm:pt>
    <dgm:pt modelId="{28638685-201C-450C-BCCA-2FFBC3BB0FED}" type="pres">
      <dgm:prSet presAssocID="{9401342D-C81F-4B87-8E42-2EAA8C31B4FF}" presName="sibTrans" presStyleLbl="sibTrans1D1" presStyleIdx="1" presStyleCnt="5"/>
      <dgm:spPr/>
      <dgm:t>
        <a:bodyPr/>
        <a:lstStyle/>
        <a:p>
          <a:endParaRPr lang="en-US"/>
        </a:p>
      </dgm:t>
    </dgm:pt>
    <dgm:pt modelId="{D236D2D2-807C-4F68-9C54-BA431B5B0C98}" type="pres">
      <dgm:prSet presAssocID="{F516F88E-476A-4E63-8ADF-E90954F8253D}" presName="node" presStyleLbl="node1" presStyleIdx="2" presStyleCnt="5" custScaleX="172829" custScaleY="154549" custRadScaleRad="112034" custRadScaleInc="-5142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E88CD6D-C88B-459E-B4AC-7F571237A992}" type="pres">
      <dgm:prSet presAssocID="{F516F88E-476A-4E63-8ADF-E90954F8253D}" presName="spNode" presStyleCnt="0"/>
      <dgm:spPr/>
    </dgm:pt>
    <dgm:pt modelId="{5A023DD5-F638-46DA-9900-31F198A1B737}" type="pres">
      <dgm:prSet presAssocID="{E0655D70-EA8F-4181-8BE4-6EB4A944CA42}" presName="sibTrans" presStyleLbl="sibTrans1D1" presStyleIdx="2" presStyleCnt="5"/>
      <dgm:spPr/>
      <dgm:t>
        <a:bodyPr/>
        <a:lstStyle/>
        <a:p>
          <a:endParaRPr lang="en-US"/>
        </a:p>
      </dgm:t>
    </dgm:pt>
    <dgm:pt modelId="{BD9FA057-8AF3-4BBF-92B5-33D11CB2BA97}" type="pres">
      <dgm:prSet presAssocID="{E9F9316F-9ADA-465A-8306-1B9C878F0D07}" presName="node" presStyleLbl="node1" presStyleIdx="3" presStyleCnt="5" custScaleX="170729" custScaleY="154549" custRadScaleRad="104927" custRadScaleInc="2424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1DDFB06-7CEA-448A-8E1B-8467F7074701}" type="pres">
      <dgm:prSet presAssocID="{E9F9316F-9ADA-465A-8306-1B9C878F0D07}" presName="spNode" presStyleCnt="0"/>
      <dgm:spPr/>
    </dgm:pt>
    <dgm:pt modelId="{92E39947-2F4E-40EE-9DF9-04A51F495F9B}" type="pres">
      <dgm:prSet presAssocID="{1E880EBE-0FDE-4795-AFE4-9FC0EBFDB349}" presName="sibTrans" presStyleLbl="sibTrans1D1" presStyleIdx="3" presStyleCnt="5"/>
      <dgm:spPr/>
      <dgm:t>
        <a:bodyPr/>
        <a:lstStyle/>
        <a:p>
          <a:endParaRPr lang="en-US"/>
        </a:p>
      </dgm:t>
    </dgm:pt>
    <dgm:pt modelId="{6452DD35-13A4-423F-8F82-ED596F38A412}" type="pres">
      <dgm:prSet presAssocID="{13C42FBE-A783-48EA-8D64-895F57398C23}" presName="node" presStyleLbl="node1" presStyleIdx="4" presStyleCnt="5" custScaleX="179584" custScaleY="145226" custRadScaleRad="104726" custRadScaleInc="-4388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1F60365-C8EB-4D88-AAD8-2A79C0F9BAAD}" type="pres">
      <dgm:prSet presAssocID="{13C42FBE-A783-48EA-8D64-895F57398C23}" presName="spNode" presStyleCnt="0"/>
      <dgm:spPr/>
    </dgm:pt>
    <dgm:pt modelId="{6D1B5F42-3D51-4254-B5FA-30D101821BF2}" type="pres">
      <dgm:prSet presAssocID="{28637F98-9CED-45BD-A39E-568C0B013474}" presName="sibTrans" presStyleLbl="sibTrans1D1" presStyleIdx="4" presStyleCnt="5"/>
      <dgm:spPr/>
      <dgm:t>
        <a:bodyPr/>
        <a:lstStyle/>
        <a:p>
          <a:endParaRPr lang="en-US"/>
        </a:p>
      </dgm:t>
    </dgm:pt>
  </dgm:ptLst>
  <dgm:cxnLst>
    <dgm:cxn modelId="{4A582CC8-A9C7-4FE3-B650-78E6A566B9C3}" type="presOf" srcId="{1E880EBE-0FDE-4795-AFE4-9FC0EBFDB349}" destId="{92E39947-2F4E-40EE-9DF9-04A51F495F9B}" srcOrd="0" destOrd="0" presId="urn:microsoft.com/office/officeart/2005/8/layout/cycle5"/>
    <dgm:cxn modelId="{6A7E87E4-A4A7-49AE-8DE1-005336408AA0}" srcId="{A6BCBB37-1360-4EEC-86AD-4D0050356006}" destId="{DA3BAE5E-3A51-433E-BEA2-A4853EA7F192}" srcOrd="0" destOrd="0" parTransId="{5B8D08DE-4696-487E-8641-EDBA024A9FAB}" sibTransId="{DD4EAAB8-7D78-4BD4-82C9-3A4E917EADDC}"/>
    <dgm:cxn modelId="{233898C3-DB3D-44B2-9396-943F678F1072}" type="presOf" srcId="{74CAA380-12C2-4EB1-ABFB-E68689140965}" destId="{784580F2-94C1-4609-8247-0E93BB0CDF20}" srcOrd="0" destOrd="0" presId="urn:microsoft.com/office/officeart/2005/8/layout/cycle5"/>
    <dgm:cxn modelId="{4B2F72DC-84F9-43FE-91F0-A6CC9C594BC0}" type="presOf" srcId="{28637F98-9CED-45BD-A39E-568C0B013474}" destId="{6D1B5F42-3D51-4254-B5FA-30D101821BF2}" srcOrd="0" destOrd="0" presId="urn:microsoft.com/office/officeart/2005/8/layout/cycle5"/>
    <dgm:cxn modelId="{A292DE86-6F4C-41B9-B09D-BAB2B2A5B80B}" type="presOf" srcId="{F516F88E-476A-4E63-8ADF-E90954F8253D}" destId="{D236D2D2-807C-4F68-9C54-BA431B5B0C98}" srcOrd="0" destOrd="0" presId="urn:microsoft.com/office/officeart/2005/8/layout/cycle5"/>
    <dgm:cxn modelId="{2188B7B7-610D-4A1D-BD80-B73E2230C43A}" srcId="{A6BCBB37-1360-4EEC-86AD-4D0050356006}" destId="{E9F9316F-9ADA-465A-8306-1B9C878F0D07}" srcOrd="3" destOrd="0" parTransId="{88AEE1C7-E17D-4229-A0A7-266EA1A263A8}" sibTransId="{1E880EBE-0FDE-4795-AFE4-9FC0EBFDB349}"/>
    <dgm:cxn modelId="{56F6C8CD-811A-4443-BE9B-90DF9A946685}" type="presOf" srcId="{DA3BAE5E-3A51-433E-BEA2-A4853EA7F192}" destId="{197B56EB-C105-444A-BAB7-D8BA517E5268}" srcOrd="0" destOrd="0" presId="urn:microsoft.com/office/officeart/2005/8/layout/cycle5"/>
    <dgm:cxn modelId="{B13E395E-E72A-4600-BC85-F91B717AAA0A}" type="presOf" srcId="{E9F9316F-9ADA-465A-8306-1B9C878F0D07}" destId="{BD9FA057-8AF3-4BBF-92B5-33D11CB2BA97}" srcOrd="0" destOrd="0" presId="urn:microsoft.com/office/officeart/2005/8/layout/cycle5"/>
    <dgm:cxn modelId="{0D8881B5-DE57-4FDC-90F2-F4FB0CCAFFD3}" type="presOf" srcId="{13C42FBE-A783-48EA-8D64-895F57398C23}" destId="{6452DD35-13A4-423F-8F82-ED596F38A412}" srcOrd="0" destOrd="0" presId="urn:microsoft.com/office/officeart/2005/8/layout/cycle5"/>
    <dgm:cxn modelId="{6EB75EB7-C9CF-46E7-B421-66B140E46A34}" srcId="{A6BCBB37-1360-4EEC-86AD-4D0050356006}" destId="{74CAA380-12C2-4EB1-ABFB-E68689140965}" srcOrd="1" destOrd="0" parTransId="{6FF9705D-9C4E-4898-9113-A453F720690C}" sibTransId="{9401342D-C81F-4B87-8E42-2EAA8C31B4FF}"/>
    <dgm:cxn modelId="{BCF44609-2C85-4D0C-929F-AE52B4B8F1BF}" type="presOf" srcId="{A6BCBB37-1360-4EEC-86AD-4D0050356006}" destId="{DB7FCA62-FB62-4573-997C-5B73A7E7CE5C}" srcOrd="0" destOrd="0" presId="urn:microsoft.com/office/officeart/2005/8/layout/cycle5"/>
    <dgm:cxn modelId="{76635007-44EB-4893-923C-8FA07C661F2B}" srcId="{A6BCBB37-1360-4EEC-86AD-4D0050356006}" destId="{F516F88E-476A-4E63-8ADF-E90954F8253D}" srcOrd="2" destOrd="0" parTransId="{92A6CED6-C140-4E9C-BB95-90E39EDCC73A}" sibTransId="{E0655D70-EA8F-4181-8BE4-6EB4A944CA42}"/>
    <dgm:cxn modelId="{39FCAFAF-D5CA-4715-B268-A6B74F62BDCD}" type="presOf" srcId="{9401342D-C81F-4B87-8E42-2EAA8C31B4FF}" destId="{28638685-201C-450C-BCCA-2FFBC3BB0FED}" srcOrd="0" destOrd="0" presId="urn:microsoft.com/office/officeart/2005/8/layout/cycle5"/>
    <dgm:cxn modelId="{CBF41625-92E3-4F06-A8A1-10D8369CC7E2}" type="presOf" srcId="{E0655D70-EA8F-4181-8BE4-6EB4A944CA42}" destId="{5A023DD5-F638-46DA-9900-31F198A1B737}" srcOrd="0" destOrd="0" presId="urn:microsoft.com/office/officeart/2005/8/layout/cycle5"/>
    <dgm:cxn modelId="{B6D9E990-248B-48D3-94A3-9E43EF03B27A}" srcId="{A6BCBB37-1360-4EEC-86AD-4D0050356006}" destId="{13C42FBE-A783-48EA-8D64-895F57398C23}" srcOrd="4" destOrd="0" parTransId="{61EE6D6E-BAD7-4A9C-A87C-723B3C8D687E}" sibTransId="{28637F98-9CED-45BD-A39E-568C0B013474}"/>
    <dgm:cxn modelId="{0FF77D9B-2C2B-4126-AB99-EA27735D8F83}" type="presOf" srcId="{DD4EAAB8-7D78-4BD4-82C9-3A4E917EADDC}" destId="{08260A2E-215C-464E-ADB9-0CE3510A552D}" srcOrd="0" destOrd="0" presId="urn:microsoft.com/office/officeart/2005/8/layout/cycle5"/>
    <dgm:cxn modelId="{66794A8E-D15C-4122-8C57-B24D369F22E8}" type="presParOf" srcId="{DB7FCA62-FB62-4573-997C-5B73A7E7CE5C}" destId="{197B56EB-C105-444A-BAB7-D8BA517E5268}" srcOrd="0" destOrd="0" presId="urn:microsoft.com/office/officeart/2005/8/layout/cycle5"/>
    <dgm:cxn modelId="{FF5E2112-C51B-482D-A913-891C6EC71CBA}" type="presParOf" srcId="{DB7FCA62-FB62-4573-997C-5B73A7E7CE5C}" destId="{7A06738A-AF5E-42F7-B636-00C44D9389D5}" srcOrd="1" destOrd="0" presId="urn:microsoft.com/office/officeart/2005/8/layout/cycle5"/>
    <dgm:cxn modelId="{3D1DD500-A3EF-4534-931E-561F3D38816F}" type="presParOf" srcId="{DB7FCA62-FB62-4573-997C-5B73A7E7CE5C}" destId="{08260A2E-215C-464E-ADB9-0CE3510A552D}" srcOrd="2" destOrd="0" presId="urn:microsoft.com/office/officeart/2005/8/layout/cycle5"/>
    <dgm:cxn modelId="{A3114BCF-FC2A-4DAE-B0F3-57A0F3FD1EA1}" type="presParOf" srcId="{DB7FCA62-FB62-4573-997C-5B73A7E7CE5C}" destId="{784580F2-94C1-4609-8247-0E93BB0CDF20}" srcOrd="3" destOrd="0" presId="urn:microsoft.com/office/officeart/2005/8/layout/cycle5"/>
    <dgm:cxn modelId="{6A33AF75-904B-492B-AFE2-F984243479F9}" type="presParOf" srcId="{DB7FCA62-FB62-4573-997C-5B73A7E7CE5C}" destId="{A20A2B33-D92F-42C9-8B78-AF53789CCB94}" srcOrd="4" destOrd="0" presId="urn:microsoft.com/office/officeart/2005/8/layout/cycle5"/>
    <dgm:cxn modelId="{5F8AAE52-C46A-43AD-8632-24B2CEDB8181}" type="presParOf" srcId="{DB7FCA62-FB62-4573-997C-5B73A7E7CE5C}" destId="{28638685-201C-450C-BCCA-2FFBC3BB0FED}" srcOrd="5" destOrd="0" presId="urn:microsoft.com/office/officeart/2005/8/layout/cycle5"/>
    <dgm:cxn modelId="{F9ABCED5-8E66-4123-86F1-670521579D30}" type="presParOf" srcId="{DB7FCA62-FB62-4573-997C-5B73A7E7CE5C}" destId="{D236D2D2-807C-4F68-9C54-BA431B5B0C98}" srcOrd="6" destOrd="0" presId="urn:microsoft.com/office/officeart/2005/8/layout/cycle5"/>
    <dgm:cxn modelId="{C852C43B-DE26-4981-972A-9B72198290B7}" type="presParOf" srcId="{DB7FCA62-FB62-4573-997C-5B73A7E7CE5C}" destId="{4E88CD6D-C88B-459E-B4AC-7F571237A992}" srcOrd="7" destOrd="0" presId="urn:microsoft.com/office/officeart/2005/8/layout/cycle5"/>
    <dgm:cxn modelId="{46A8C4B8-C125-498B-94FA-AA6BC699AF27}" type="presParOf" srcId="{DB7FCA62-FB62-4573-997C-5B73A7E7CE5C}" destId="{5A023DD5-F638-46DA-9900-31F198A1B737}" srcOrd="8" destOrd="0" presId="urn:microsoft.com/office/officeart/2005/8/layout/cycle5"/>
    <dgm:cxn modelId="{2FDB0796-C6C2-4989-BFF7-D98404A22EE2}" type="presParOf" srcId="{DB7FCA62-FB62-4573-997C-5B73A7E7CE5C}" destId="{BD9FA057-8AF3-4BBF-92B5-33D11CB2BA97}" srcOrd="9" destOrd="0" presId="urn:microsoft.com/office/officeart/2005/8/layout/cycle5"/>
    <dgm:cxn modelId="{DE064BE9-5D9F-478A-847A-1562746FFECB}" type="presParOf" srcId="{DB7FCA62-FB62-4573-997C-5B73A7E7CE5C}" destId="{C1DDFB06-7CEA-448A-8E1B-8467F7074701}" srcOrd="10" destOrd="0" presId="urn:microsoft.com/office/officeart/2005/8/layout/cycle5"/>
    <dgm:cxn modelId="{363716BE-B7F6-4BA3-9DF3-AE1CCEC34E94}" type="presParOf" srcId="{DB7FCA62-FB62-4573-997C-5B73A7E7CE5C}" destId="{92E39947-2F4E-40EE-9DF9-04A51F495F9B}" srcOrd="11" destOrd="0" presId="urn:microsoft.com/office/officeart/2005/8/layout/cycle5"/>
    <dgm:cxn modelId="{C2BBD6BB-C96E-4386-AE22-4411F1AED575}" type="presParOf" srcId="{DB7FCA62-FB62-4573-997C-5B73A7E7CE5C}" destId="{6452DD35-13A4-423F-8F82-ED596F38A412}" srcOrd="12" destOrd="0" presId="urn:microsoft.com/office/officeart/2005/8/layout/cycle5"/>
    <dgm:cxn modelId="{3CAB2FF0-387D-4078-B2EA-7C5388474109}" type="presParOf" srcId="{DB7FCA62-FB62-4573-997C-5B73A7E7CE5C}" destId="{C1F60365-C8EB-4D88-AAD8-2A79C0F9BAAD}" srcOrd="13" destOrd="0" presId="urn:microsoft.com/office/officeart/2005/8/layout/cycle5"/>
    <dgm:cxn modelId="{3B767183-55EE-4957-B80C-0E9DBD96DBD4}" type="presParOf" srcId="{DB7FCA62-FB62-4573-997C-5B73A7E7CE5C}" destId="{6D1B5F42-3D51-4254-B5FA-30D101821BF2}" srcOrd="14" destOrd="0" presId="urn:microsoft.com/office/officeart/2005/8/layout/cycle5"/>
  </dgm:cxnLst>
  <dgm:bg>
    <a:solidFill>
      <a:schemeClr val="tx2">
        <a:lumMod val="50000"/>
      </a:schemeClr>
    </a:solidFill>
  </dgm:bg>
  <dgm:whole>
    <a:ln>
      <a:noFill/>
    </a:ln>
  </dgm:whole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6BCBB37-1360-4EEC-86AD-4D0050356006}" type="doc">
      <dgm:prSet loTypeId="urn:microsoft.com/office/officeart/2005/8/layout/cycle5" loCatId="cycle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en-US"/>
        </a:p>
      </dgm:t>
    </dgm:pt>
    <dgm:pt modelId="{74CAA380-12C2-4EB1-ABFB-E68689140965}">
      <dgm:prSet custT="1"/>
      <dgm:spPr/>
      <dgm:t>
        <a:bodyPr/>
        <a:lstStyle/>
        <a:p>
          <a:r>
            <a:rPr lang="lt-LT" sz="1600" b="1" dirty="0">
              <a:latin typeface="Calibri"/>
              <a:ea typeface="+mn-ea"/>
              <a:cs typeface="+mn-cs"/>
            </a:rPr>
            <a:t>1. </a:t>
          </a:r>
          <a:r>
            <a:rPr lang="en-US" sz="1600" b="1" dirty="0" err="1">
              <a:latin typeface="Calibri"/>
              <a:ea typeface="+mn-ea"/>
              <a:cs typeface="+mn-cs"/>
            </a:rPr>
            <a:t>Skatinanti</a:t>
          </a:r>
          <a:r>
            <a:rPr lang="en-US" sz="1600" b="1" dirty="0">
              <a:latin typeface="Calibri"/>
              <a:ea typeface="+mn-ea"/>
              <a:cs typeface="+mn-cs"/>
            </a:rPr>
            <a:t> j</a:t>
          </a:r>
          <a:r>
            <a:rPr lang="lt-LT" sz="1600" b="1" dirty="0" err="1">
              <a:latin typeface="Calibri"/>
              <a:ea typeface="+mn-ea"/>
              <a:cs typeface="+mn-cs"/>
            </a:rPr>
            <a:t>ėga</a:t>
          </a:r>
          <a:r>
            <a:rPr lang="lt-LT" sz="1600" b="1" dirty="0">
              <a:latin typeface="Calibri"/>
              <a:ea typeface="+mn-ea"/>
              <a:cs typeface="+mn-cs"/>
            </a:rPr>
            <a:t> - ūkio sektoriai </a:t>
          </a:r>
          <a:r>
            <a:rPr lang="lt-LT" sz="1600" dirty="0">
              <a:latin typeface="Calibri"/>
              <a:ea typeface="+mn-ea"/>
              <a:cs typeface="+mn-cs"/>
            </a:rPr>
            <a:t>(pvz. žvejyba, laivyba</a:t>
          </a:r>
          <a:r>
            <a:rPr lang="lt-LT" sz="1600" dirty="0" smtClean="0">
              <a:latin typeface="Calibri"/>
              <a:ea typeface="+mn-ea"/>
              <a:cs typeface="+mn-cs"/>
            </a:rPr>
            <a:t>)</a:t>
          </a:r>
          <a:endParaRPr lang="en-US" sz="1600" b="1" dirty="0">
            <a:latin typeface="Calibri"/>
            <a:ea typeface="+mn-ea"/>
            <a:cs typeface="+mn-cs"/>
          </a:endParaRPr>
        </a:p>
      </dgm:t>
    </dgm:pt>
    <dgm:pt modelId="{6FF9705D-9C4E-4898-9113-A453F720690C}" type="parTrans" cxnId="{6EB75EB7-C9CF-46E7-B421-66B140E46A34}">
      <dgm:prSet/>
      <dgm:spPr/>
      <dgm:t>
        <a:bodyPr/>
        <a:lstStyle/>
        <a:p>
          <a:endParaRPr lang="en-US"/>
        </a:p>
      </dgm:t>
    </dgm:pt>
    <dgm:pt modelId="{9401342D-C81F-4B87-8E42-2EAA8C31B4FF}" type="sibTrans" cxnId="{6EB75EB7-C9CF-46E7-B421-66B140E46A34}">
      <dgm:prSet/>
      <dgm:spPr>
        <a:ln w="31750">
          <a:solidFill>
            <a:schemeClr val="bg1"/>
          </a:solidFill>
        </a:ln>
      </dgm:spPr>
      <dgm:t>
        <a:bodyPr/>
        <a:lstStyle/>
        <a:p>
          <a:endParaRPr lang="en-US"/>
        </a:p>
      </dgm:t>
    </dgm:pt>
    <dgm:pt modelId="{F516F88E-476A-4E63-8ADF-E90954F8253D}">
      <dgm:prSet custT="1"/>
      <dgm:spPr/>
      <dgm:t>
        <a:bodyPr/>
        <a:lstStyle/>
        <a:p>
          <a:r>
            <a:rPr lang="lt-LT" sz="1600" b="1" dirty="0">
              <a:latin typeface="Calibri"/>
              <a:ea typeface="+mn-ea"/>
              <a:cs typeface="+mn-cs"/>
            </a:rPr>
            <a:t>2. </a:t>
          </a:r>
          <a:r>
            <a:rPr lang="lt-LT" sz="1600" b="1" dirty="0" smtClean="0">
              <a:latin typeface="Calibri"/>
              <a:ea typeface="+mn-ea"/>
              <a:cs typeface="+mn-cs"/>
            </a:rPr>
            <a:t>Pavojų </a:t>
          </a:r>
          <a:r>
            <a:rPr lang="lt-LT" sz="1600" b="1" dirty="0">
              <a:latin typeface="Calibri"/>
              <a:ea typeface="+mn-ea"/>
              <a:cs typeface="+mn-cs"/>
            </a:rPr>
            <a:t>jūros aplinkai sukeliantis veiklos elementas</a:t>
          </a:r>
          <a:r>
            <a:rPr lang="lt-LT" sz="1600" dirty="0">
              <a:latin typeface="Calibri"/>
              <a:ea typeface="+mn-ea"/>
              <a:cs typeface="+mn-cs"/>
            </a:rPr>
            <a:t> (pvz. tarša maistinėmis medžiagomis, tralavimas)</a:t>
          </a:r>
          <a:endParaRPr lang="en-US" sz="1600" dirty="0">
            <a:latin typeface="Calibri"/>
            <a:ea typeface="+mn-ea"/>
            <a:cs typeface="+mn-cs"/>
          </a:endParaRPr>
        </a:p>
      </dgm:t>
    </dgm:pt>
    <dgm:pt modelId="{92A6CED6-C140-4E9C-BB95-90E39EDCC73A}" type="parTrans" cxnId="{76635007-44EB-4893-923C-8FA07C661F2B}">
      <dgm:prSet/>
      <dgm:spPr/>
      <dgm:t>
        <a:bodyPr/>
        <a:lstStyle/>
        <a:p>
          <a:endParaRPr lang="en-US"/>
        </a:p>
      </dgm:t>
    </dgm:pt>
    <dgm:pt modelId="{E0655D70-EA8F-4181-8BE4-6EB4A944CA42}" type="sibTrans" cxnId="{76635007-44EB-4893-923C-8FA07C661F2B}">
      <dgm:prSet/>
      <dgm:spPr>
        <a:ln w="31750">
          <a:solidFill>
            <a:schemeClr val="bg1"/>
          </a:solidFill>
        </a:ln>
      </dgm:spPr>
      <dgm:t>
        <a:bodyPr/>
        <a:lstStyle/>
        <a:p>
          <a:endParaRPr lang="en-US"/>
        </a:p>
      </dgm:t>
    </dgm:pt>
    <dgm:pt modelId="{E9F9316F-9ADA-465A-8306-1B9C878F0D07}">
      <dgm:prSet custT="1"/>
      <dgm:spPr/>
      <dgm:t>
        <a:bodyPr/>
        <a:lstStyle/>
        <a:p>
          <a:r>
            <a:rPr lang="lt-LT" sz="1600" b="1" dirty="0">
              <a:latin typeface="Calibri"/>
              <a:ea typeface="+mn-ea"/>
              <a:cs typeface="+mn-cs"/>
            </a:rPr>
            <a:t>3. Poveikis </a:t>
          </a:r>
          <a:r>
            <a:rPr lang="lt-LT" sz="1600" b="1" baseline="0" dirty="0">
              <a:latin typeface="Calibri"/>
              <a:ea typeface="+mn-ea"/>
              <a:cs typeface="+mn-cs"/>
            </a:rPr>
            <a:t>jūros aplinkai - aplinkos būklė </a:t>
          </a:r>
          <a:r>
            <a:rPr lang="lt-LT" sz="1600" baseline="0" dirty="0">
              <a:latin typeface="Calibri"/>
              <a:ea typeface="+mn-ea"/>
              <a:cs typeface="+mn-cs"/>
            </a:rPr>
            <a:t>(pvz. sumažėję žuvies ištekliai, bloga vandens kokybė)</a:t>
          </a:r>
          <a:endParaRPr lang="en-US" sz="1600" dirty="0">
            <a:latin typeface="Calibri"/>
            <a:ea typeface="+mn-ea"/>
            <a:cs typeface="+mn-cs"/>
          </a:endParaRPr>
        </a:p>
      </dgm:t>
    </dgm:pt>
    <dgm:pt modelId="{88AEE1C7-E17D-4229-A0A7-266EA1A263A8}" type="parTrans" cxnId="{2188B7B7-610D-4A1D-BD80-B73E2230C43A}">
      <dgm:prSet/>
      <dgm:spPr/>
      <dgm:t>
        <a:bodyPr/>
        <a:lstStyle/>
        <a:p>
          <a:endParaRPr lang="en-US"/>
        </a:p>
      </dgm:t>
    </dgm:pt>
    <dgm:pt modelId="{1E880EBE-0FDE-4795-AFE4-9FC0EBFDB349}" type="sibTrans" cxnId="{2188B7B7-610D-4A1D-BD80-B73E2230C43A}">
      <dgm:prSet/>
      <dgm:spPr>
        <a:solidFill>
          <a:schemeClr val="accent1">
            <a:tint val="20000"/>
          </a:schemeClr>
        </a:solidFill>
        <a:ln w="31750">
          <a:solidFill>
            <a:schemeClr val="bg1"/>
          </a:solidFill>
        </a:ln>
      </dgm:spPr>
      <dgm:t>
        <a:bodyPr/>
        <a:lstStyle/>
        <a:p>
          <a:endParaRPr lang="en-US">
            <a:solidFill>
              <a:schemeClr val="bg1"/>
            </a:solidFill>
          </a:endParaRPr>
        </a:p>
      </dgm:t>
    </dgm:pt>
    <dgm:pt modelId="{13C42FBE-A783-48EA-8D64-895F57398C23}">
      <dgm:prSet custT="1"/>
      <dgm:spPr/>
      <dgm:t>
        <a:bodyPr/>
        <a:lstStyle/>
        <a:p>
          <a:r>
            <a:rPr lang="lt-LT" sz="1600" b="1" dirty="0">
              <a:latin typeface="Calibri"/>
              <a:ea typeface="+mn-ea"/>
              <a:cs typeface="+mn-cs"/>
            </a:rPr>
            <a:t>4. Įtaka  žmogaus </a:t>
          </a:r>
          <a:r>
            <a:rPr lang="lt-LT" sz="1600" b="1" dirty="0" smtClean="0">
              <a:latin typeface="Calibri"/>
              <a:ea typeface="+mn-ea"/>
              <a:cs typeface="+mn-cs"/>
            </a:rPr>
            <a:t>gerovei </a:t>
          </a:r>
          <a:r>
            <a:rPr lang="lt-LT" sz="1600" b="1" dirty="0">
              <a:latin typeface="Calibri"/>
              <a:ea typeface="+mn-ea"/>
              <a:cs typeface="+mn-cs"/>
            </a:rPr>
            <a:t>- būklės blogėjimo sąnaudos </a:t>
          </a:r>
          <a:r>
            <a:rPr lang="lt-LT" sz="1600" dirty="0" smtClean="0">
              <a:latin typeface="Calibri"/>
              <a:ea typeface="+mn-ea"/>
              <a:cs typeface="+mn-cs"/>
            </a:rPr>
            <a:t>(</a:t>
          </a:r>
          <a:r>
            <a:rPr lang="lt-LT" sz="1600" dirty="0">
              <a:latin typeface="Calibri"/>
              <a:ea typeface="+mn-ea"/>
              <a:cs typeface="+mn-cs"/>
            </a:rPr>
            <a:t>pvz. mažesnės pajamos iš žuvininkystės, sumažėjusios turizmo pajamos)</a:t>
          </a:r>
          <a:endParaRPr lang="en-US" sz="1600" dirty="0">
            <a:latin typeface="Calibri"/>
            <a:ea typeface="+mn-ea"/>
            <a:cs typeface="+mn-cs"/>
          </a:endParaRPr>
        </a:p>
      </dgm:t>
    </dgm:pt>
    <dgm:pt modelId="{61EE6D6E-BAD7-4A9C-A87C-723B3C8D687E}" type="parTrans" cxnId="{B6D9E990-248B-48D3-94A3-9E43EF03B27A}">
      <dgm:prSet/>
      <dgm:spPr/>
      <dgm:t>
        <a:bodyPr/>
        <a:lstStyle/>
        <a:p>
          <a:endParaRPr lang="en-US"/>
        </a:p>
      </dgm:t>
    </dgm:pt>
    <dgm:pt modelId="{28637F98-9CED-45BD-A39E-568C0B013474}" type="sibTrans" cxnId="{B6D9E990-248B-48D3-94A3-9E43EF03B27A}">
      <dgm:prSet/>
      <dgm:spPr>
        <a:ln w="31750">
          <a:solidFill>
            <a:schemeClr val="bg1"/>
          </a:solidFill>
        </a:ln>
      </dgm:spPr>
      <dgm:t>
        <a:bodyPr/>
        <a:lstStyle/>
        <a:p>
          <a:endParaRPr lang="en-US"/>
        </a:p>
      </dgm:t>
    </dgm:pt>
    <dgm:pt modelId="{DA3BAE5E-3A51-433E-BEA2-A4853EA7F192}">
      <dgm:prSet custT="1"/>
      <dgm:spPr/>
      <dgm:t>
        <a:bodyPr/>
        <a:lstStyle/>
        <a:p>
          <a:r>
            <a:rPr lang="lt-LT" sz="1600" b="1" dirty="0">
              <a:latin typeface="Calibri"/>
              <a:ea typeface="+mn-ea"/>
              <a:cs typeface="+mn-cs"/>
            </a:rPr>
            <a:t>5. Atsakas -  priemonės, taikomos </a:t>
          </a:r>
          <a:r>
            <a:rPr lang="lt-LT" sz="1600" b="1" dirty="0" smtClean="0">
              <a:latin typeface="Calibri"/>
              <a:ea typeface="+mn-ea"/>
              <a:cs typeface="+mn-cs"/>
            </a:rPr>
            <a:t>ūkio </a:t>
          </a:r>
          <a:r>
            <a:rPr lang="lt-LT" sz="1600" b="1" dirty="0">
              <a:latin typeface="Calibri"/>
              <a:ea typeface="+mn-ea"/>
              <a:cs typeface="+mn-cs"/>
            </a:rPr>
            <a:t>sektoriams </a:t>
          </a:r>
          <a:r>
            <a:rPr lang="lt-LT" sz="1600" dirty="0">
              <a:latin typeface="Calibri"/>
              <a:ea typeface="+mn-ea"/>
              <a:cs typeface="+mn-cs"/>
            </a:rPr>
            <a:t>(</a:t>
          </a:r>
          <a:r>
            <a:rPr lang="lt-LT" sz="1600" dirty="0" err="1">
              <a:latin typeface="Calibri"/>
              <a:ea typeface="+mn-ea"/>
              <a:cs typeface="+mn-cs"/>
            </a:rPr>
            <a:t>pvz</a:t>
          </a:r>
          <a:r>
            <a:rPr lang="lt-LT" sz="1600" dirty="0" smtClean="0">
              <a:latin typeface="Calibri"/>
              <a:ea typeface="+mn-ea"/>
              <a:cs typeface="+mn-cs"/>
            </a:rPr>
            <a:t>. </a:t>
          </a:r>
          <a:r>
            <a:rPr lang="lt-LT" sz="1600" dirty="0">
              <a:latin typeface="Calibri"/>
              <a:ea typeface="+mn-ea"/>
              <a:cs typeface="+mn-cs"/>
            </a:rPr>
            <a:t>žvejybos kvotų mažinimas, </a:t>
          </a:r>
          <a:r>
            <a:rPr lang="lt-LT" sz="1600" dirty="0" smtClean="0">
              <a:latin typeface="Calibri"/>
              <a:ea typeface="+mn-ea"/>
              <a:cs typeface="+mn-cs"/>
            </a:rPr>
            <a:t>reikalavimas </a:t>
          </a:r>
          <a:r>
            <a:rPr lang="lt-LT" sz="1600" dirty="0">
              <a:latin typeface="Calibri"/>
              <a:ea typeface="+mn-ea"/>
              <a:cs typeface="+mn-cs"/>
            </a:rPr>
            <a:t>naudoti tam tikrą kurą)</a:t>
          </a:r>
          <a:endParaRPr lang="en-US" sz="1600" dirty="0">
            <a:latin typeface="Calibri"/>
            <a:ea typeface="+mn-ea"/>
            <a:cs typeface="+mn-cs"/>
          </a:endParaRPr>
        </a:p>
      </dgm:t>
    </dgm:pt>
    <dgm:pt modelId="{5B8D08DE-4696-487E-8641-EDBA024A9FAB}" type="parTrans" cxnId="{6A7E87E4-A4A7-49AE-8DE1-005336408AA0}">
      <dgm:prSet/>
      <dgm:spPr/>
      <dgm:t>
        <a:bodyPr/>
        <a:lstStyle/>
        <a:p>
          <a:endParaRPr lang="en-US"/>
        </a:p>
      </dgm:t>
    </dgm:pt>
    <dgm:pt modelId="{DD4EAAB8-7D78-4BD4-82C9-3A4E917EADDC}" type="sibTrans" cxnId="{6A7E87E4-A4A7-49AE-8DE1-005336408AA0}">
      <dgm:prSet/>
      <dgm:spPr>
        <a:ln w="31750">
          <a:solidFill>
            <a:schemeClr val="bg1"/>
          </a:solidFill>
        </a:ln>
      </dgm:spPr>
      <dgm:t>
        <a:bodyPr/>
        <a:lstStyle/>
        <a:p>
          <a:endParaRPr lang="en-US"/>
        </a:p>
      </dgm:t>
    </dgm:pt>
    <dgm:pt modelId="{DB7FCA62-FB62-4573-997C-5B73A7E7CE5C}" type="pres">
      <dgm:prSet presAssocID="{A6BCBB37-1360-4EEC-86AD-4D0050356006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97B56EB-C105-444A-BAB7-D8BA517E5268}" type="pres">
      <dgm:prSet presAssocID="{DA3BAE5E-3A51-433E-BEA2-A4853EA7F192}" presName="node" presStyleLbl="node1" presStyleIdx="0" presStyleCnt="5" custScaleX="178148" custScaleY="148757" custRadScaleRad="102206" custRadScaleInc="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A06738A-AF5E-42F7-B636-00C44D9389D5}" type="pres">
      <dgm:prSet presAssocID="{DA3BAE5E-3A51-433E-BEA2-A4853EA7F192}" presName="spNode" presStyleCnt="0"/>
      <dgm:spPr/>
    </dgm:pt>
    <dgm:pt modelId="{08260A2E-215C-464E-ADB9-0CE3510A552D}" type="pres">
      <dgm:prSet presAssocID="{DD4EAAB8-7D78-4BD4-82C9-3A4E917EADDC}" presName="sibTrans" presStyleLbl="sibTrans1D1" presStyleIdx="0" presStyleCnt="5"/>
      <dgm:spPr/>
      <dgm:t>
        <a:bodyPr/>
        <a:lstStyle/>
        <a:p>
          <a:endParaRPr lang="en-US"/>
        </a:p>
      </dgm:t>
    </dgm:pt>
    <dgm:pt modelId="{784580F2-94C1-4609-8247-0E93BB0CDF20}" type="pres">
      <dgm:prSet presAssocID="{74CAA380-12C2-4EB1-ABFB-E68689140965}" presName="node" presStyleLbl="node1" presStyleIdx="1" presStyleCnt="5" custScaleX="186397" custScaleY="143860" custRadScaleRad="103544" custRadScaleInc="3403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20A2B33-D92F-42C9-8B78-AF53789CCB94}" type="pres">
      <dgm:prSet presAssocID="{74CAA380-12C2-4EB1-ABFB-E68689140965}" presName="spNode" presStyleCnt="0"/>
      <dgm:spPr/>
    </dgm:pt>
    <dgm:pt modelId="{28638685-201C-450C-BCCA-2FFBC3BB0FED}" type="pres">
      <dgm:prSet presAssocID="{9401342D-C81F-4B87-8E42-2EAA8C31B4FF}" presName="sibTrans" presStyleLbl="sibTrans1D1" presStyleIdx="1" presStyleCnt="5"/>
      <dgm:spPr/>
      <dgm:t>
        <a:bodyPr/>
        <a:lstStyle/>
        <a:p>
          <a:endParaRPr lang="en-US"/>
        </a:p>
      </dgm:t>
    </dgm:pt>
    <dgm:pt modelId="{D236D2D2-807C-4F68-9C54-BA431B5B0C98}" type="pres">
      <dgm:prSet presAssocID="{F516F88E-476A-4E63-8ADF-E90954F8253D}" presName="node" presStyleLbl="node1" presStyleIdx="2" presStyleCnt="5" custScaleX="172829" custScaleY="154549" custRadScaleRad="112034" custRadScaleInc="-5142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E88CD6D-C88B-459E-B4AC-7F571237A992}" type="pres">
      <dgm:prSet presAssocID="{F516F88E-476A-4E63-8ADF-E90954F8253D}" presName="spNode" presStyleCnt="0"/>
      <dgm:spPr/>
    </dgm:pt>
    <dgm:pt modelId="{5A023DD5-F638-46DA-9900-31F198A1B737}" type="pres">
      <dgm:prSet presAssocID="{E0655D70-EA8F-4181-8BE4-6EB4A944CA42}" presName="sibTrans" presStyleLbl="sibTrans1D1" presStyleIdx="2" presStyleCnt="5"/>
      <dgm:spPr/>
      <dgm:t>
        <a:bodyPr/>
        <a:lstStyle/>
        <a:p>
          <a:endParaRPr lang="en-US"/>
        </a:p>
      </dgm:t>
    </dgm:pt>
    <dgm:pt modelId="{BD9FA057-8AF3-4BBF-92B5-33D11CB2BA97}" type="pres">
      <dgm:prSet presAssocID="{E9F9316F-9ADA-465A-8306-1B9C878F0D07}" presName="node" presStyleLbl="node1" presStyleIdx="3" presStyleCnt="5" custScaleX="170729" custScaleY="154549" custRadScaleRad="104927" custRadScaleInc="2424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1DDFB06-7CEA-448A-8E1B-8467F7074701}" type="pres">
      <dgm:prSet presAssocID="{E9F9316F-9ADA-465A-8306-1B9C878F0D07}" presName="spNode" presStyleCnt="0"/>
      <dgm:spPr/>
    </dgm:pt>
    <dgm:pt modelId="{92E39947-2F4E-40EE-9DF9-04A51F495F9B}" type="pres">
      <dgm:prSet presAssocID="{1E880EBE-0FDE-4795-AFE4-9FC0EBFDB349}" presName="sibTrans" presStyleLbl="sibTrans1D1" presStyleIdx="3" presStyleCnt="5"/>
      <dgm:spPr/>
      <dgm:t>
        <a:bodyPr/>
        <a:lstStyle/>
        <a:p>
          <a:endParaRPr lang="en-US"/>
        </a:p>
      </dgm:t>
    </dgm:pt>
    <dgm:pt modelId="{6452DD35-13A4-423F-8F82-ED596F38A412}" type="pres">
      <dgm:prSet presAssocID="{13C42FBE-A783-48EA-8D64-895F57398C23}" presName="node" presStyleLbl="node1" presStyleIdx="4" presStyleCnt="5" custScaleX="179584" custScaleY="145226" custRadScaleRad="104726" custRadScaleInc="-4388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1F60365-C8EB-4D88-AAD8-2A79C0F9BAAD}" type="pres">
      <dgm:prSet presAssocID="{13C42FBE-A783-48EA-8D64-895F57398C23}" presName="spNode" presStyleCnt="0"/>
      <dgm:spPr/>
    </dgm:pt>
    <dgm:pt modelId="{6D1B5F42-3D51-4254-B5FA-30D101821BF2}" type="pres">
      <dgm:prSet presAssocID="{28637F98-9CED-45BD-A39E-568C0B013474}" presName="sibTrans" presStyleLbl="sibTrans1D1" presStyleIdx="4" presStyleCnt="5"/>
      <dgm:spPr/>
      <dgm:t>
        <a:bodyPr/>
        <a:lstStyle/>
        <a:p>
          <a:endParaRPr lang="en-US"/>
        </a:p>
      </dgm:t>
    </dgm:pt>
  </dgm:ptLst>
  <dgm:cxnLst>
    <dgm:cxn modelId="{46DD6E19-11AB-415B-98F0-EECDF0416CDD}" type="presOf" srcId="{13C42FBE-A783-48EA-8D64-895F57398C23}" destId="{6452DD35-13A4-423F-8F82-ED596F38A412}" srcOrd="0" destOrd="0" presId="urn:microsoft.com/office/officeart/2005/8/layout/cycle5"/>
    <dgm:cxn modelId="{6A7E87E4-A4A7-49AE-8DE1-005336408AA0}" srcId="{A6BCBB37-1360-4EEC-86AD-4D0050356006}" destId="{DA3BAE5E-3A51-433E-BEA2-A4853EA7F192}" srcOrd="0" destOrd="0" parTransId="{5B8D08DE-4696-487E-8641-EDBA024A9FAB}" sibTransId="{DD4EAAB8-7D78-4BD4-82C9-3A4E917EADDC}"/>
    <dgm:cxn modelId="{2E9F8C64-3008-4687-AEC5-035E6648A5CA}" type="presOf" srcId="{28637F98-9CED-45BD-A39E-568C0B013474}" destId="{6D1B5F42-3D51-4254-B5FA-30D101821BF2}" srcOrd="0" destOrd="0" presId="urn:microsoft.com/office/officeart/2005/8/layout/cycle5"/>
    <dgm:cxn modelId="{85737E55-0DD8-4F89-BCB1-B25B0D6132ED}" type="presOf" srcId="{74CAA380-12C2-4EB1-ABFB-E68689140965}" destId="{784580F2-94C1-4609-8247-0E93BB0CDF20}" srcOrd="0" destOrd="0" presId="urn:microsoft.com/office/officeart/2005/8/layout/cycle5"/>
    <dgm:cxn modelId="{2188B7B7-610D-4A1D-BD80-B73E2230C43A}" srcId="{A6BCBB37-1360-4EEC-86AD-4D0050356006}" destId="{E9F9316F-9ADA-465A-8306-1B9C878F0D07}" srcOrd="3" destOrd="0" parTransId="{88AEE1C7-E17D-4229-A0A7-266EA1A263A8}" sibTransId="{1E880EBE-0FDE-4795-AFE4-9FC0EBFDB349}"/>
    <dgm:cxn modelId="{9C464352-023B-485E-B446-0B176F9BCEDA}" type="presOf" srcId="{E9F9316F-9ADA-465A-8306-1B9C878F0D07}" destId="{BD9FA057-8AF3-4BBF-92B5-33D11CB2BA97}" srcOrd="0" destOrd="0" presId="urn:microsoft.com/office/officeart/2005/8/layout/cycle5"/>
    <dgm:cxn modelId="{FCBD68EB-D76E-4CD4-8A36-7B15345E6FC7}" type="presOf" srcId="{A6BCBB37-1360-4EEC-86AD-4D0050356006}" destId="{DB7FCA62-FB62-4573-997C-5B73A7E7CE5C}" srcOrd="0" destOrd="0" presId="urn:microsoft.com/office/officeart/2005/8/layout/cycle5"/>
    <dgm:cxn modelId="{6783CBF8-6605-4E2B-97E1-121407855B0A}" type="presOf" srcId="{9401342D-C81F-4B87-8E42-2EAA8C31B4FF}" destId="{28638685-201C-450C-BCCA-2FFBC3BB0FED}" srcOrd="0" destOrd="0" presId="urn:microsoft.com/office/officeart/2005/8/layout/cycle5"/>
    <dgm:cxn modelId="{DFC6B9B1-EF54-4FD1-8C61-5F7AA93C4A2F}" type="presOf" srcId="{DA3BAE5E-3A51-433E-BEA2-A4853EA7F192}" destId="{197B56EB-C105-444A-BAB7-D8BA517E5268}" srcOrd="0" destOrd="0" presId="urn:microsoft.com/office/officeart/2005/8/layout/cycle5"/>
    <dgm:cxn modelId="{6EB75EB7-C9CF-46E7-B421-66B140E46A34}" srcId="{A6BCBB37-1360-4EEC-86AD-4D0050356006}" destId="{74CAA380-12C2-4EB1-ABFB-E68689140965}" srcOrd="1" destOrd="0" parTransId="{6FF9705D-9C4E-4898-9113-A453F720690C}" sibTransId="{9401342D-C81F-4B87-8E42-2EAA8C31B4FF}"/>
    <dgm:cxn modelId="{7BCDE223-33E2-496A-8B8C-0436143E54A6}" type="presOf" srcId="{E0655D70-EA8F-4181-8BE4-6EB4A944CA42}" destId="{5A023DD5-F638-46DA-9900-31F198A1B737}" srcOrd="0" destOrd="0" presId="urn:microsoft.com/office/officeart/2005/8/layout/cycle5"/>
    <dgm:cxn modelId="{7A41682B-E0DD-4142-AC5F-EB62365BD40F}" type="presOf" srcId="{F516F88E-476A-4E63-8ADF-E90954F8253D}" destId="{D236D2D2-807C-4F68-9C54-BA431B5B0C98}" srcOrd="0" destOrd="0" presId="urn:microsoft.com/office/officeart/2005/8/layout/cycle5"/>
    <dgm:cxn modelId="{12E366C6-8832-4856-B0AE-0BC90CB25A4D}" type="presOf" srcId="{DD4EAAB8-7D78-4BD4-82C9-3A4E917EADDC}" destId="{08260A2E-215C-464E-ADB9-0CE3510A552D}" srcOrd="0" destOrd="0" presId="urn:microsoft.com/office/officeart/2005/8/layout/cycle5"/>
    <dgm:cxn modelId="{121D7016-0A07-4D39-AE8E-F4725F5EEAE7}" type="presOf" srcId="{1E880EBE-0FDE-4795-AFE4-9FC0EBFDB349}" destId="{92E39947-2F4E-40EE-9DF9-04A51F495F9B}" srcOrd="0" destOrd="0" presId="urn:microsoft.com/office/officeart/2005/8/layout/cycle5"/>
    <dgm:cxn modelId="{76635007-44EB-4893-923C-8FA07C661F2B}" srcId="{A6BCBB37-1360-4EEC-86AD-4D0050356006}" destId="{F516F88E-476A-4E63-8ADF-E90954F8253D}" srcOrd="2" destOrd="0" parTransId="{92A6CED6-C140-4E9C-BB95-90E39EDCC73A}" sibTransId="{E0655D70-EA8F-4181-8BE4-6EB4A944CA42}"/>
    <dgm:cxn modelId="{B6D9E990-248B-48D3-94A3-9E43EF03B27A}" srcId="{A6BCBB37-1360-4EEC-86AD-4D0050356006}" destId="{13C42FBE-A783-48EA-8D64-895F57398C23}" srcOrd="4" destOrd="0" parTransId="{61EE6D6E-BAD7-4A9C-A87C-723B3C8D687E}" sibTransId="{28637F98-9CED-45BD-A39E-568C0B013474}"/>
    <dgm:cxn modelId="{69FD57F4-2E83-4087-817A-33930A840518}" type="presParOf" srcId="{DB7FCA62-FB62-4573-997C-5B73A7E7CE5C}" destId="{197B56EB-C105-444A-BAB7-D8BA517E5268}" srcOrd="0" destOrd="0" presId="urn:microsoft.com/office/officeart/2005/8/layout/cycle5"/>
    <dgm:cxn modelId="{E15615BB-B653-4588-BFDD-37B69D01EEE6}" type="presParOf" srcId="{DB7FCA62-FB62-4573-997C-5B73A7E7CE5C}" destId="{7A06738A-AF5E-42F7-B636-00C44D9389D5}" srcOrd="1" destOrd="0" presId="urn:microsoft.com/office/officeart/2005/8/layout/cycle5"/>
    <dgm:cxn modelId="{74144991-8215-4621-A6BA-C27F910BCEE8}" type="presParOf" srcId="{DB7FCA62-FB62-4573-997C-5B73A7E7CE5C}" destId="{08260A2E-215C-464E-ADB9-0CE3510A552D}" srcOrd="2" destOrd="0" presId="urn:microsoft.com/office/officeart/2005/8/layout/cycle5"/>
    <dgm:cxn modelId="{5C6ED5F6-F977-432C-8065-DCEC8A2BA82A}" type="presParOf" srcId="{DB7FCA62-FB62-4573-997C-5B73A7E7CE5C}" destId="{784580F2-94C1-4609-8247-0E93BB0CDF20}" srcOrd="3" destOrd="0" presId="urn:microsoft.com/office/officeart/2005/8/layout/cycle5"/>
    <dgm:cxn modelId="{E5839FFA-411B-4418-93AA-2BA5816497F6}" type="presParOf" srcId="{DB7FCA62-FB62-4573-997C-5B73A7E7CE5C}" destId="{A20A2B33-D92F-42C9-8B78-AF53789CCB94}" srcOrd="4" destOrd="0" presId="urn:microsoft.com/office/officeart/2005/8/layout/cycle5"/>
    <dgm:cxn modelId="{30A31A03-E1E7-4618-9376-610918B1B470}" type="presParOf" srcId="{DB7FCA62-FB62-4573-997C-5B73A7E7CE5C}" destId="{28638685-201C-450C-BCCA-2FFBC3BB0FED}" srcOrd="5" destOrd="0" presId="urn:microsoft.com/office/officeart/2005/8/layout/cycle5"/>
    <dgm:cxn modelId="{7E9FEE61-C3AA-43ED-8100-C72985F7A298}" type="presParOf" srcId="{DB7FCA62-FB62-4573-997C-5B73A7E7CE5C}" destId="{D236D2D2-807C-4F68-9C54-BA431B5B0C98}" srcOrd="6" destOrd="0" presId="urn:microsoft.com/office/officeart/2005/8/layout/cycle5"/>
    <dgm:cxn modelId="{15737144-ABFE-43BC-8767-66E254973D98}" type="presParOf" srcId="{DB7FCA62-FB62-4573-997C-5B73A7E7CE5C}" destId="{4E88CD6D-C88B-459E-B4AC-7F571237A992}" srcOrd="7" destOrd="0" presId="urn:microsoft.com/office/officeart/2005/8/layout/cycle5"/>
    <dgm:cxn modelId="{1EB9E462-7A20-40C7-A92A-ABE00E6B5153}" type="presParOf" srcId="{DB7FCA62-FB62-4573-997C-5B73A7E7CE5C}" destId="{5A023DD5-F638-46DA-9900-31F198A1B737}" srcOrd="8" destOrd="0" presId="urn:microsoft.com/office/officeart/2005/8/layout/cycle5"/>
    <dgm:cxn modelId="{6DC8A70A-05AB-4FFD-9AC2-AF6773552303}" type="presParOf" srcId="{DB7FCA62-FB62-4573-997C-5B73A7E7CE5C}" destId="{BD9FA057-8AF3-4BBF-92B5-33D11CB2BA97}" srcOrd="9" destOrd="0" presId="urn:microsoft.com/office/officeart/2005/8/layout/cycle5"/>
    <dgm:cxn modelId="{175FDE87-66A7-42FA-B184-7AA30D7B997D}" type="presParOf" srcId="{DB7FCA62-FB62-4573-997C-5B73A7E7CE5C}" destId="{C1DDFB06-7CEA-448A-8E1B-8467F7074701}" srcOrd="10" destOrd="0" presId="urn:microsoft.com/office/officeart/2005/8/layout/cycle5"/>
    <dgm:cxn modelId="{4C3BDEF4-915E-4081-AB34-570EB05F35F6}" type="presParOf" srcId="{DB7FCA62-FB62-4573-997C-5B73A7E7CE5C}" destId="{92E39947-2F4E-40EE-9DF9-04A51F495F9B}" srcOrd="11" destOrd="0" presId="urn:microsoft.com/office/officeart/2005/8/layout/cycle5"/>
    <dgm:cxn modelId="{68DF1C29-5269-4CEB-B67B-3B2336BD7F64}" type="presParOf" srcId="{DB7FCA62-FB62-4573-997C-5B73A7E7CE5C}" destId="{6452DD35-13A4-423F-8F82-ED596F38A412}" srcOrd="12" destOrd="0" presId="urn:microsoft.com/office/officeart/2005/8/layout/cycle5"/>
    <dgm:cxn modelId="{38BAF2FB-2B82-4FF2-BC75-B4B777305266}" type="presParOf" srcId="{DB7FCA62-FB62-4573-997C-5B73A7E7CE5C}" destId="{C1F60365-C8EB-4D88-AAD8-2A79C0F9BAAD}" srcOrd="13" destOrd="0" presId="urn:microsoft.com/office/officeart/2005/8/layout/cycle5"/>
    <dgm:cxn modelId="{3C3C0737-605D-4B8C-9E4E-41CAA867E3BF}" type="presParOf" srcId="{DB7FCA62-FB62-4573-997C-5B73A7E7CE5C}" destId="{6D1B5F42-3D51-4254-B5FA-30D101821BF2}" srcOrd="14" destOrd="0" presId="urn:microsoft.com/office/officeart/2005/8/layout/cycle5"/>
  </dgm:cxnLst>
  <dgm:bg>
    <a:solidFill>
      <a:schemeClr val="tx2">
        <a:lumMod val="50000"/>
      </a:schemeClr>
    </a:solidFill>
  </dgm:bg>
  <dgm:whole>
    <a:ln>
      <a:noFill/>
    </a:ln>
  </dgm:whole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7B56EB-C105-444A-BAB7-D8BA517E5268}">
      <dsp:nvSpPr>
        <dsp:cNvPr id="0" name=""/>
        <dsp:cNvSpPr/>
      </dsp:nvSpPr>
      <dsp:spPr>
        <a:xfrm>
          <a:off x="2668464" y="-229961"/>
          <a:ext cx="2838395" cy="1540574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t-LT" sz="1600" b="1" kern="1200" dirty="0">
              <a:latin typeface="Calibri"/>
              <a:ea typeface="+mn-ea"/>
              <a:cs typeface="+mn-cs"/>
            </a:rPr>
            <a:t>5. Atsakas -  priemonės, taikomos </a:t>
          </a:r>
          <a:r>
            <a:rPr lang="lt-LT" sz="1600" b="1" kern="1200" dirty="0" smtClean="0">
              <a:latin typeface="Calibri"/>
              <a:ea typeface="+mn-ea"/>
              <a:cs typeface="+mn-cs"/>
            </a:rPr>
            <a:t>ūkio </a:t>
          </a:r>
          <a:r>
            <a:rPr lang="lt-LT" sz="1600" b="1" kern="1200" dirty="0">
              <a:latin typeface="Calibri"/>
              <a:ea typeface="+mn-ea"/>
              <a:cs typeface="+mn-cs"/>
            </a:rPr>
            <a:t>sektoriams </a:t>
          </a:r>
          <a:r>
            <a:rPr lang="lt-LT" sz="1600" kern="1200" dirty="0">
              <a:latin typeface="Calibri"/>
              <a:ea typeface="+mn-ea"/>
              <a:cs typeface="+mn-cs"/>
            </a:rPr>
            <a:t>(</a:t>
          </a:r>
          <a:r>
            <a:rPr lang="lt-LT" sz="1600" kern="1200" dirty="0" err="1">
              <a:latin typeface="Calibri"/>
              <a:ea typeface="+mn-ea"/>
              <a:cs typeface="+mn-cs"/>
            </a:rPr>
            <a:t>pvz</a:t>
          </a:r>
          <a:r>
            <a:rPr lang="lt-LT" sz="1600" kern="1200" dirty="0" smtClean="0">
              <a:latin typeface="Calibri"/>
              <a:ea typeface="+mn-ea"/>
              <a:cs typeface="+mn-cs"/>
            </a:rPr>
            <a:t>. </a:t>
          </a:r>
          <a:r>
            <a:rPr lang="lt-LT" sz="1600" kern="1200" dirty="0">
              <a:latin typeface="Calibri"/>
              <a:ea typeface="+mn-ea"/>
              <a:cs typeface="+mn-cs"/>
            </a:rPr>
            <a:t>žvejybos kvotų mažinimas, </a:t>
          </a:r>
          <a:r>
            <a:rPr lang="lt-LT" sz="1600" kern="1200" dirty="0" smtClean="0">
              <a:latin typeface="Calibri"/>
              <a:ea typeface="+mn-ea"/>
              <a:cs typeface="+mn-cs"/>
            </a:rPr>
            <a:t>reikalavimas </a:t>
          </a:r>
          <a:r>
            <a:rPr lang="lt-LT" sz="1600" kern="1200" dirty="0">
              <a:latin typeface="Calibri"/>
              <a:ea typeface="+mn-ea"/>
              <a:cs typeface="+mn-cs"/>
            </a:rPr>
            <a:t>naudoti tam tikrą kurą)</a:t>
          </a:r>
          <a:endParaRPr lang="en-US" sz="1600" kern="1200" dirty="0">
            <a:latin typeface="Calibri"/>
            <a:ea typeface="+mn-ea"/>
            <a:cs typeface="+mn-cs"/>
          </a:endParaRPr>
        </a:p>
      </dsp:txBody>
      <dsp:txXfrm>
        <a:off x="2743669" y="-154756"/>
        <a:ext cx="2687985" cy="1390164"/>
      </dsp:txXfrm>
    </dsp:sp>
    <dsp:sp modelId="{08260A2E-215C-464E-ADB9-0CE3510A552D}">
      <dsp:nvSpPr>
        <dsp:cNvPr id="0" name=""/>
        <dsp:cNvSpPr/>
      </dsp:nvSpPr>
      <dsp:spPr>
        <a:xfrm>
          <a:off x="2227947" y="713027"/>
          <a:ext cx="4137598" cy="4137598"/>
        </a:xfrm>
        <a:custGeom>
          <a:avLst/>
          <a:gdLst/>
          <a:ahLst/>
          <a:cxnLst/>
          <a:rect l="0" t="0" r="0" b="0"/>
          <a:pathLst>
            <a:path>
              <a:moveTo>
                <a:pt x="3369608" y="460126"/>
              </a:moveTo>
              <a:arcTo wR="2068799" hR="2068799" stAng="18537587" swAng="572082"/>
            </a:path>
          </a:pathLst>
        </a:custGeom>
        <a:noFill/>
        <a:ln w="31750" cap="flat" cmpd="sng" algn="ctr">
          <a:solidFill>
            <a:schemeClr val="bg1"/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84580F2-94C1-4609-8247-0E93BB0CDF20}">
      <dsp:nvSpPr>
        <dsp:cNvPr id="0" name=""/>
        <dsp:cNvSpPr/>
      </dsp:nvSpPr>
      <dsp:spPr>
        <a:xfrm>
          <a:off x="4713400" y="1498377"/>
          <a:ext cx="2969825" cy="148985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t-LT" sz="1600" b="1" kern="1200" dirty="0">
              <a:latin typeface="Calibri"/>
              <a:ea typeface="+mn-ea"/>
              <a:cs typeface="+mn-cs"/>
            </a:rPr>
            <a:t>1. </a:t>
          </a:r>
          <a:r>
            <a:rPr lang="en-US" sz="1600" b="1" kern="1200" dirty="0" err="1">
              <a:latin typeface="Calibri"/>
              <a:ea typeface="+mn-ea"/>
              <a:cs typeface="+mn-cs"/>
            </a:rPr>
            <a:t>Skatinanti</a:t>
          </a:r>
          <a:r>
            <a:rPr lang="en-US" sz="1600" b="1" kern="1200" dirty="0">
              <a:latin typeface="Calibri"/>
              <a:ea typeface="+mn-ea"/>
              <a:cs typeface="+mn-cs"/>
            </a:rPr>
            <a:t> j</a:t>
          </a:r>
          <a:r>
            <a:rPr lang="lt-LT" sz="1600" b="1" kern="1200" dirty="0" err="1">
              <a:latin typeface="Calibri"/>
              <a:ea typeface="+mn-ea"/>
              <a:cs typeface="+mn-cs"/>
            </a:rPr>
            <a:t>ėga</a:t>
          </a:r>
          <a:r>
            <a:rPr lang="lt-LT" sz="1600" b="1" kern="1200" dirty="0">
              <a:latin typeface="Calibri"/>
              <a:ea typeface="+mn-ea"/>
              <a:cs typeface="+mn-cs"/>
            </a:rPr>
            <a:t> - ūkio sektoriai </a:t>
          </a:r>
          <a:r>
            <a:rPr lang="lt-LT" sz="1600" kern="1200" dirty="0">
              <a:latin typeface="Calibri"/>
              <a:ea typeface="+mn-ea"/>
              <a:cs typeface="+mn-cs"/>
            </a:rPr>
            <a:t>(pvz. žvejyba, laivyba</a:t>
          </a:r>
          <a:r>
            <a:rPr lang="lt-LT" sz="1600" kern="1200" dirty="0" smtClean="0">
              <a:latin typeface="Calibri"/>
              <a:ea typeface="+mn-ea"/>
              <a:cs typeface="+mn-cs"/>
            </a:rPr>
            <a:t>)</a:t>
          </a:r>
          <a:endParaRPr lang="en-US" sz="1600" b="1" kern="1200" dirty="0">
            <a:latin typeface="Calibri"/>
            <a:ea typeface="+mn-ea"/>
            <a:cs typeface="+mn-cs"/>
          </a:endParaRPr>
        </a:p>
      </dsp:txBody>
      <dsp:txXfrm>
        <a:off x="4786129" y="1571106"/>
        <a:ext cx="2824367" cy="1344401"/>
      </dsp:txXfrm>
    </dsp:sp>
    <dsp:sp modelId="{28638685-201C-450C-BCCA-2FFBC3BB0FED}">
      <dsp:nvSpPr>
        <dsp:cNvPr id="0" name=""/>
        <dsp:cNvSpPr/>
      </dsp:nvSpPr>
      <dsp:spPr>
        <a:xfrm>
          <a:off x="2169353" y="1587945"/>
          <a:ext cx="4137598" cy="4137598"/>
        </a:xfrm>
        <a:custGeom>
          <a:avLst/>
          <a:gdLst/>
          <a:ahLst/>
          <a:cxnLst/>
          <a:rect l="0" t="0" r="0" b="0"/>
          <a:pathLst>
            <a:path>
              <a:moveTo>
                <a:pt x="4049369" y="1471078"/>
              </a:moveTo>
              <a:arcTo wR="2068799" hR="2068799" stAng="20592396" swAng="371521"/>
            </a:path>
          </a:pathLst>
        </a:custGeom>
        <a:noFill/>
        <a:ln w="31750" cap="flat" cmpd="sng" algn="ctr">
          <a:solidFill>
            <a:schemeClr val="bg1"/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236D2D2-807C-4F68-9C54-BA431B5B0C98}">
      <dsp:nvSpPr>
        <dsp:cNvPr id="0" name=""/>
        <dsp:cNvSpPr/>
      </dsp:nvSpPr>
      <dsp:spPr>
        <a:xfrm>
          <a:off x="4442462" y="3349456"/>
          <a:ext cx="2753649" cy="1600558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t-LT" sz="1600" b="1" kern="1200" dirty="0">
              <a:latin typeface="Calibri"/>
              <a:ea typeface="+mn-ea"/>
              <a:cs typeface="+mn-cs"/>
            </a:rPr>
            <a:t>2. </a:t>
          </a:r>
          <a:r>
            <a:rPr lang="lt-LT" sz="1600" b="1" kern="1200" dirty="0" smtClean="0">
              <a:latin typeface="Calibri"/>
              <a:ea typeface="+mn-ea"/>
              <a:cs typeface="+mn-cs"/>
            </a:rPr>
            <a:t>Pavojų </a:t>
          </a:r>
          <a:r>
            <a:rPr lang="lt-LT" sz="1600" b="1" kern="1200" dirty="0">
              <a:latin typeface="Calibri"/>
              <a:ea typeface="+mn-ea"/>
              <a:cs typeface="+mn-cs"/>
            </a:rPr>
            <a:t>jūros aplinkai sukeliantis veiklos elementas</a:t>
          </a:r>
          <a:r>
            <a:rPr lang="lt-LT" sz="1600" kern="1200" dirty="0">
              <a:latin typeface="Calibri"/>
              <a:ea typeface="+mn-ea"/>
              <a:cs typeface="+mn-cs"/>
            </a:rPr>
            <a:t> (pvz. tarša maistinėmis medžiagomis, tralavimas)</a:t>
          </a:r>
          <a:endParaRPr lang="en-US" sz="1600" kern="1200" dirty="0">
            <a:latin typeface="Calibri"/>
            <a:ea typeface="+mn-ea"/>
            <a:cs typeface="+mn-cs"/>
          </a:endParaRPr>
        </a:p>
      </dsp:txBody>
      <dsp:txXfrm>
        <a:off x="4520595" y="3427589"/>
        <a:ext cx="2597383" cy="1444292"/>
      </dsp:txXfrm>
    </dsp:sp>
    <dsp:sp modelId="{5A023DD5-F638-46DA-9900-31F198A1B737}">
      <dsp:nvSpPr>
        <dsp:cNvPr id="0" name=""/>
        <dsp:cNvSpPr/>
      </dsp:nvSpPr>
      <dsp:spPr>
        <a:xfrm>
          <a:off x="2697320" y="787442"/>
          <a:ext cx="4137598" cy="4137598"/>
        </a:xfrm>
        <a:custGeom>
          <a:avLst/>
          <a:gdLst/>
          <a:ahLst/>
          <a:cxnLst/>
          <a:rect l="0" t="0" r="0" b="0"/>
          <a:pathLst>
            <a:path>
              <a:moveTo>
                <a:pt x="1654920" y="4095775"/>
              </a:moveTo>
              <a:arcTo wR="2068799" hR="2068799" stAng="6092420" swAng="458699"/>
            </a:path>
          </a:pathLst>
        </a:custGeom>
        <a:noFill/>
        <a:ln w="31750" cap="flat" cmpd="sng" algn="ctr">
          <a:solidFill>
            <a:schemeClr val="bg1"/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D9FA057-8AF3-4BBF-92B5-33D11CB2BA97}">
      <dsp:nvSpPr>
        <dsp:cNvPr id="0" name=""/>
        <dsp:cNvSpPr/>
      </dsp:nvSpPr>
      <dsp:spPr>
        <a:xfrm>
          <a:off x="1280161" y="3426585"/>
          <a:ext cx="2720190" cy="1600558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t-LT" sz="1600" b="1" kern="1200" dirty="0">
              <a:latin typeface="Calibri"/>
              <a:ea typeface="+mn-ea"/>
              <a:cs typeface="+mn-cs"/>
            </a:rPr>
            <a:t>3. Poveikis </a:t>
          </a:r>
          <a:r>
            <a:rPr lang="lt-LT" sz="1600" b="1" kern="1200" baseline="0" dirty="0">
              <a:latin typeface="Calibri"/>
              <a:ea typeface="+mn-ea"/>
              <a:cs typeface="+mn-cs"/>
            </a:rPr>
            <a:t>jūros aplinkai - aplinkos būklė </a:t>
          </a:r>
          <a:r>
            <a:rPr lang="lt-LT" sz="1600" kern="1200" baseline="0" dirty="0">
              <a:latin typeface="Calibri"/>
              <a:ea typeface="+mn-ea"/>
              <a:cs typeface="+mn-cs"/>
            </a:rPr>
            <a:t>(pvz. sumažėję žuvies ištekliai, bloga vandens kokybė)</a:t>
          </a:r>
          <a:endParaRPr lang="en-US" sz="1600" kern="1200" dirty="0">
            <a:latin typeface="Calibri"/>
            <a:ea typeface="+mn-ea"/>
            <a:cs typeface="+mn-cs"/>
          </a:endParaRPr>
        </a:p>
      </dsp:txBody>
      <dsp:txXfrm>
        <a:off x="1358294" y="3504718"/>
        <a:ext cx="2563924" cy="1444292"/>
      </dsp:txXfrm>
    </dsp:sp>
    <dsp:sp modelId="{92E39947-2F4E-40EE-9DF9-04A51F495F9B}">
      <dsp:nvSpPr>
        <dsp:cNvPr id="0" name=""/>
        <dsp:cNvSpPr/>
      </dsp:nvSpPr>
      <dsp:spPr>
        <a:xfrm>
          <a:off x="1930138" y="592885"/>
          <a:ext cx="4137598" cy="4137598"/>
        </a:xfrm>
        <a:custGeom>
          <a:avLst/>
          <a:gdLst/>
          <a:ahLst/>
          <a:cxnLst/>
          <a:rect l="0" t="0" r="0" b="0"/>
          <a:pathLst>
            <a:path>
              <a:moveTo>
                <a:pt x="120990" y="2765916"/>
              </a:moveTo>
              <a:arcTo wR="2068799" hR="2068799" stAng="9618467" swAng="362004"/>
            </a:path>
          </a:pathLst>
        </a:custGeom>
        <a:noFill/>
        <a:ln w="31750" cap="flat" cmpd="sng" algn="ctr">
          <a:solidFill>
            <a:schemeClr val="bg1"/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452DD35-13A4-423F-8F82-ED596F38A412}">
      <dsp:nvSpPr>
        <dsp:cNvPr id="0" name=""/>
        <dsp:cNvSpPr/>
      </dsp:nvSpPr>
      <dsp:spPr>
        <a:xfrm>
          <a:off x="508834" y="1575506"/>
          <a:ext cx="2861275" cy="150400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t-LT" sz="1600" b="1" kern="1200" dirty="0">
              <a:latin typeface="Calibri"/>
              <a:ea typeface="+mn-ea"/>
              <a:cs typeface="+mn-cs"/>
            </a:rPr>
            <a:t>4. Įtaka  žmogaus </a:t>
          </a:r>
          <a:r>
            <a:rPr lang="lt-LT" sz="1600" b="1" kern="1200" dirty="0" smtClean="0">
              <a:latin typeface="Calibri"/>
              <a:ea typeface="+mn-ea"/>
              <a:cs typeface="+mn-cs"/>
            </a:rPr>
            <a:t>gerovei </a:t>
          </a:r>
          <a:r>
            <a:rPr lang="lt-LT" sz="1600" b="1" kern="1200" dirty="0">
              <a:latin typeface="Calibri"/>
              <a:ea typeface="+mn-ea"/>
              <a:cs typeface="+mn-cs"/>
            </a:rPr>
            <a:t>- būklės blogėjimo sąnaudos </a:t>
          </a:r>
          <a:r>
            <a:rPr lang="lt-LT" sz="1600" kern="1200" dirty="0" smtClean="0">
              <a:latin typeface="Calibri"/>
              <a:ea typeface="+mn-ea"/>
              <a:cs typeface="+mn-cs"/>
            </a:rPr>
            <a:t>(</a:t>
          </a:r>
          <a:r>
            <a:rPr lang="lt-LT" sz="1600" kern="1200" dirty="0">
              <a:latin typeface="Calibri"/>
              <a:ea typeface="+mn-ea"/>
              <a:cs typeface="+mn-cs"/>
            </a:rPr>
            <a:t>pvz. mažesnės pajamos iš žuvininkystės, sumažėjusios turizmo pajamos)</a:t>
          </a:r>
          <a:endParaRPr lang="en-US" sz="1600" kern="1200" dirty="0">
            <a:latin typeface="Calibri"/>
            <a:ea typeface="+mn-ea"/>
            <a:cs typeface="+mn-cs"/>
          </a:endParaRPr>
        </a:p>
      </dsp:txBody>
      <dsp:txXfrm>
        <a:off x="582254" y="1648926"/>
        <a:ext cx="2714435" cy="1357166"/>
      </dsp:txXfrm>
    </dsp:sp>
    <dsp:sp modelId="{6D1B5F42-3D51-4254-B5FA-30D101821BF2}">
      <dsp:nvSpPr>
        <dsp:cNvPr id="0" name=""/>
        <dsp:cNvSpPr/>
      </dsp:nvSpPr>
      <dsp:spPr>
        <a:xfrm>
          <a:off x="1780215" y="733956"/>
          <a:ext cx="4137598" cy="4137598"/>
        </a:xfrm>
        <a:custGeom>
          <a:avLst/>
          <a:gdLst/>
          <a:ahLst/>
          <a:cxnLst/>
          <a:rect l="0" t="0" r="0" b="0"/>
          <a:pathLst>
            <a:path>
              <a:moveTo>
                <a:pt x="487089" y="735335"/>
              </a:moveTo>
              <a:arcTo wR="2068799" hR="2068799" stAng="13207959" swAng="679513"/>
            </a:path>
          </a:pathLst>
        </a:custGeom>
        <a:noFill/>
        <a:ln w="31750" cap="flat" cmpd="sng" algn="ctr">
          <a:solidFill>
            <a:schemeClr val="bg1"/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7B56EB-C105-444A-BAB7-D8BA517E5268}">
      <dsp:nvSpPr>
        <dsp:cNvPr id="0" name=""/>
        <dsp:cNvSpPr/>
      </dsp:nvSpPr>
      <dsp:spPr>
        <a:xfrm>
          <a:off x="2668464" y="-229961"/>
          <a:ext cx="2838395" cy="1540574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t-LT" sz="1600" b="1" kern="1200" dirty="0">
              <a:latin typeface="Calibri"/>
              <a:ea typeface="+mn-ea"/>
              <a:cs typeface="+mn-cs"/>
            </a:rPr>
            <a:t>5. Atsakas -  priemonės, taikomos </a:t>
          </a:r>
          <a:r>
            <a:rPr lang="lt-LT" sz="1600" b="1" kern="1200" dirty="0" smtClean="0">
              <a:latin typeface="Calibri"/>
              <a:ea typeface="+mn-ea"/>
              <a:cs typeface="+mn-cs"/>
            </a:rPr>
            <a:t>ūkio </a:t>
          </a:r>
          <a:r>
            <a:rPr lang="lt-LT" sz="1600" b="1" kern="1200" dirty="0">
              <a:latin typeface="Calibri"/>
              <a:ea typeface="+mn-ea"/>
              <a:cs typeface="+mn-cs"/>
            </a:rPr>
            <a:t>sektoriams </a:t>
          </a:r>
          <a:r>
            <a:rPr lang="lt-LT" sz="1600" kern="1200" dirty="0">
              <a:latin typeface="Calibri"/>
              <a:ea typeface="+mn-ea"/>
              <a:cs typeface="+mn-cs"/>
            </a:rPr>
            <a:t>(</a:t>
          </a:r>
          <a:r>
            <a:rPr lang="lt-LT" sz="1600" kern="1200" dirty="0" err="1">
              <a:latin typeface="Calibri"/>
              <a:ea typeface="+mn-ea"/>
              <a:cs typeface="+mn-cs"/>
            </a:rPr>
            <a:t>pvz</a:t>
          </a:r>
          <a:r>
            <a:rPr lang="lt-LT" sz="1600" kern="1200" dirty="0" smtClean="0">
              <a:latin typeface="Calibri"/>
              <a:ea typeface="+mn-ea"/>
              <a:cs typeface="+mn-cs"/>
            </a:rPr>
            <a:t>. </a:t>
          </a:r>
          <a:r>
            <a:rPr lang="lt-LT" sz="1600" kern="1200" dirty="0">
              <a:latin typeface="Calibri"/>
              <a:ea typeface="+mn-ea"/>
              <a:cs typeface="+mn-cs"/>
            </a:rPr>
            <a:t>žvejybos kvotų mažinimas, </a:t>
          </a:r>
          <a:r>
            <a:rPr lang="lt-LT" sz="1600" kern="1200" dirty="0" smtClean="0">
              <a:latin typeface="Calibri"/>
              <a:ea typeface="+mn-ea"/>
              <a:cs typeface="+mn-cs"/>
            </a:rPr>
            <a:t>reikalavimas </a:t>
          </a:r>
          <a:r>
            <a:rPr lang="lt-LT" sz="1600" kern="1200" dirty="0">
              <a:latin typeface="Calibri"/>
              <a:ea typeface="+mn-ea"/>
              <a:cs typeface="+mn-cs"/>
            </a:rPr>
            <a:t>naudoti tam tikrą kurą)</a:t>
          </a:r>
          <a:endParaRPr lang="en-US" sz="1600" kern="1200" dirty="0">
            <a:latin typeface="Calibri"/>
            <a:ea typeface="+mn-ea"/>
            <a:cs typeface="+mn-cs"/>
          </a:endParaRPr>
        </a:p>
      </dsp:txBody>
      <dsp:txXfrm>
        <a:off x="2743669" y="-154756"/>
        <a:ext cx="2687985" cy="1390164"/>
      </dsp:txXfrm>
    </dsp:sp>
    <dsp:sp modelId="{08260A2E-215C-464E-ADB9-0CE3510A552D}">
      <dsp:nvSpPr>
        <dsp:cNvPr id="0" name=""/>
        <dsp:cNvSpPr/>
      </dsp:nvSpPr>
      <dsp:spPr>
        <a:xfrm>
          <a:off x="2227947" y="713027"/>
          <a:ext cx="4137598" cy="4137598"/>
        </a:xfrm>
        <a:custGeom>
          <a:avLst/>
          <a:gdLst/>
          <a:ahLst/>
          <a:cxnLst/>
          <a:rect l="0" t="0" r="0" b="0"/>
          <a:pathLst>
            <a:path>
              <a:moveTo>
                <a:pt x="3369608" y="460126"/>
              </a:moveTo>
              <a:arcTo wR="2068799" hR="2068799" stAng="18537587" swAng="572082"/>
            </a:path>
          </a:pathLst>
        </a:custGeom>
        <a:noFill/>
        <a:ln w="31750" cap="flat" cmpd="sng" algn="ctr">
          <a:solidFill>
            <a:schemeClr val="bg1"/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84580F2-94C1-4609-8247-0E93BB0CDF20}">
      <dsp:nvSpPr>
        <dsp:cNvPr id="0" name=""/>
        <dsp:cNvSpPr/>
      </dsp:nvSpPr>
      <dsp:spPr>
        <a:xfrm>
          <a:off x="4713400" y="1498377"/>
          <a:ext cx="2969825" cy="148985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t-LT" sz="1600" b="1" kern="1200" dirty="0">
              <a:latin typeface="Calibri"/>
              <a:ea typeface="+mn-ea"/>
              <a:cs typeface="+mn-cs"/>
            </a:rPr>
            <a:t>1. </a:t>
          </a:r>
          <a:r>
            <a:rPr lang="en-US" sz="1600" b="1" kern="1200" dirty="0" err="1">
              <a:latin typeface="Calibri"/>
              <a:ea typeface="+mn-ea"/>
              <a:cs typeface="+mn-cs"/>
            </a:rPr>
            <a:t>Skatinanti</a:t>
          </a:r>
          <a:r>
            <a:rPr lang="en-US" sz="1600" b="1" kern="1200" dirty="0">
              <a:latin typeface="Calibri"/>
              <a:ea typeface="+mn-ea"/>
              <a:cs typeface="+mn-cs"/>
            </a:rPr>
            <a:t> j</a:t>
          </a:r>
          <a:r>
            <a:rPr lang="lt-LT" sz="1600" b="1" kern="1200" dirty="0" err="1">
              <a:latin typeface="Calibri"/>
              <a:ea typeface="+mn-ea"/>
              <a:cs typeface="+mn-cs"/>
            </a:rPr>
            <a:t>ėga</a:t>
          </a:r>
          <a:r>
            <a:rPr lang="lt-LT" sz="1600" b="1" kern="1200" dirty="0">
              <a:latin typeface="Calibri"/>
              <a:ea typeface="+mn-ea"/>
              <a:cs typeface="+mn-cs"/>
            </a:rPr>
            <a:t> - ūkio sektoriai </a:t>
          </a:r>
          <a:r>
            <a:rPr lang="lt-LT" sz="1600" kern="1200" dirty="0">
              <a:latin typeface="Calibri"/>
              <a:ea typeface="+mn-ea"/>
              <a:cs typeface="+mn-cs"/>
            </a:rPr>
            <a:t>(pvz. žvejyba, laivyba</a:t>
          </a:r>
          <a:r>
            <a:rPr lang="lt-LT" sz="1600" kern="1200" dirty="0" smtClean="0">
              <a:latin typeface="Calibri"/>
              <a:ea typeface="+mn-ea"/>
              <a:cs typeface="+mn-cs"/>
            </a:rPr>
            <a:t>)</a:t>
          </a:r>
          <a:endParaRPr lang="en-US" sz="1600" b="1" kern="1200" dirty="0">
            <a:latin typeface="Calibri"/>
            <a:ea typeface="+mn-ea"/>
            <a:cs typeface="+mn-cs"/>
          </a:endParaRPr>
        </a:p>
      </dsp:txBody>
      <dsp:txXfrm>
        <a:off x="4786129" y="1571106"/>
        <a:ext cx="2824367" cy="1344401"/>
      </dsp:txXfrm>
    </dsp:sp>
    <dsp:sp modelId="{28638685-201C-450C-BCCA-2FFBC3BB0FED}">
      <dsp:nvSpPr>
        <dsp:cNvPr id="0" name=""/>
        <dsp:cNvSpPr/>
      </dsp:nvSpPr>
      <dsp:spPr>
        <a:xfrm>
          <a:off x="2169353" y="1587945"/>
          <a:ext cx="4137598" cy="4137598"/>
        </a:xfrm>
        <a:custGeom>
          <a:avLst/>
          <a:gdLst/>
          <a:ahLst/>
          <a:cxnLst/>
          <a:rect l="0" t="0" r="0" b="0"/>
          <a:pathLst>
            <a:path>
              <a:moveTo>
                <a:pt x="4049369" y="1471078"/>
              </a:moveTo>
              <a:arcTo wR="2068799" hR="2068799" stAng="20592396" swAng="371521"/>
            </a:path>
          </a:pathLst>
        </a:custGeom>
        <a:noFill/>
        <a:ln w="31750" cap="flat" cmpd="sng" algn="ctr">
          <a:solidFill>
            <a:schemeClr val="bg1"/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236D2D2-807C-4F68-9C54-BA431B5B0C98}">
      <dsp:nvSpPr>
        <dsp:cNvPr id="0" name=""/>
        <dsp:cNvSpPr/>
      </dsp:nvSpPr>
      <dsp:spPr>
        <a:xfrm>
          <a:off x="4442462" y="3349456"/>
          <a:ext cx="2753649" cy="1600558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t-LT" sz="1600" b="1" kern="1200" dirty="0">
              <a:latin typeface="Calibri"/>
              <a:ea typeface="+mn-ea"/>
              <a:cs typeface="+mn-cs"/>
            </a:rPr>
            <a:t>2. </a:t>
          </a:r>
          <a:r>
            <a:rPr lang="lt-LT" sz="1600" b="1" kern="1200" dirty="0" smtClean="0">
              <a:latin typeface="Calibri"/>
              <a:ea typeface="+mn-ea"/>
              <a:cs typeface="+mn-cs"/>
            </a:rPr>
            <a:t>Pavojų </a:t>
          </a:r>
          <a:r>
            <a:rPr lang="lt-LT" sz="1600" b="1" kern="1200" dirty="0">
              <a:latin typeface="Calibri"/>
              <a:ea typeface="+mn-ea"/>
              <a:cs typeface="+mn-cs"/>
            </a:rPr>
            <a:t>jūros aplinkai sukeliantis veiklos elementas</a:t>
          </a:r>
          <a:r>
            <a:rPr lang="lt-LT" sz="1600" kern="1200" dirty="0">
              <a:latin typeface="Calibri"/>
              <a:ea typeface="+mn-ea"/>
              <a:cs typeface="+mn-cs"/>
            </a:rPr>
            <a:t> (pvz. tarša maistinėmis medžiagomis, tralavimas)</a:t>
          </a:r>
          <a:endParaRPr lang="en-US" sz="1600" kern="1200" dirty="0">
            <a:latin typeface="Calibri"/>
            <a:ea typeface="+mn-ea"/>
            <a:cs typeface="+mn-cs"/>
          </a:endParaRPr>
        </a:p>
      </dsp:txBody>
      <dsp:txXfrm>
        <a:off x="4520595" y="3427589"/>
        <a:ext cx="2597383" cy="1444292"/>
      </dsp:txXfrm>
    </dsp:sp>
    <dsp:sp modelId="{5A023DD5-F638-46DA-9900-31F198A1B737}">
      <dsp:nvSpPr>
        <dsp:cNvPr id="0" name=""/>
        <dsp:cNvSpPr/>
      </dsp:nvSpPr>
      <dsp:spPr>
        <a:xfrm>
          <a:off x="2697320" y="787442"/>
          <a:ext cx="4137598" cy="4137598"/>
        </a:xfrm>
        <a:custGeom>
          <a:avLst/>
          <a:gdLst/>
          <a:ahLst/>
          <a:cxnLst/>
          <a:rect l="0" t="0" r="0" b="0"/>
          <a:pathLst>
            <a:path>
              <a:moveTo>
                <a:pt x="1654920" y="4095775"/>
              </a:moveTo>
              <a:arcTo wR="2068799" hR="2068799" stAng="6092420" swAng="458699"/>
            </a:path>
          </a:pathLst>
        </a:custGeom>
        <a:noFill/>
        <a:ln w="31750" cap="flat" cmpd="sng" algn="ctr">
          <a:solidFill>
            <a:schemeClr val="bg1"/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D9FA057-8AF3-4BBF-92B5-33D11CB2BA97}">
      <dsp:nvSpPr>
        <dsp:cNvPr id="0" name=""/>
        <dsp:cNvSpPr/>
      </dsp:nvSpPr>
      <dsp:spPr>
        <a:xfrm>
          <a:off x="1280161" y="3426585"/>
          <a:ext cx="2720190" cy="1600558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t-LT" sz="1600" b="1" kern="1200" dirty="0">
              <a:latin typeface="Calibri"/>
              <a:ea typeface="+mn-ea"/>
              <a:cs typeface="+mn-cs"/>
            </a:rPr>
            <a:t>3. Poveikis </a:t>
          </a:r>
          <a:r>
            <a:rPr lang="lt-LT" sz="1600" b="1" kern="1200" baseline="0" dirty="0">
              <a:latin typeface="Calibri"/>
              <a:ea typeface="+mn-ea"/>
              <a:cs typeface="+mn-cs"/>
            </a:rPr>
            <a:t>jūros aplinkai - aplinkos būklė </a:t>
          </a:r>
          <a:r>
            <a:rPr lang="lt-LT" sz="1600" kern="1200" baseline="0" dirty="0">
              <a:latin typeface="Calibri"/>
              <a:ea typeface="+mn-ea"/>
              <a:cs typeface="+mn-cs"/>
            </a:rPr>
            <a:t>(pvz. sumažėję žuvies ištekliai, bloga vandens kokybė)</a:t>
          </a:r>
          <a:endParaRPr lang="en-US" sz="1600" kern="1200" dirty="0">
            <a:latin typeface="Calibri"/>
            <a:ea typeface="+mn-ea"/>
            <a:cs typeface="+mn-cs"/>
          </a:endParaRPr>
        </a:p>
      </dsp:txBody>
      <dsp:txXfrm>
        <a:off x="1358294" y="3504718"/>
        <a:ext cx="2563924" cy="1444292"/>
      </dsp:txXfrm>
    </dsp:sp>
    <dsp:sp modelId="{92E39947-2F4E-40EE-9DF9-04A51F495F9B}">
      <dsp:nvSpPr>
        <dsp:cNvPr id="0" name=""/>
        <dsp:cNvSpPr/>
      </dsp:nvSpPr>
      <dsp:spPr>
        <a:xfrm>
          <a:off x="1930138" y="592885"/>
          <a:ext cx="4137598" cy="4137598"/>
        </a:xfrm>
        <a:custGeom>
          <a:avLst/>
          <a:gdLst/>
          <a:ahLst/>
          <a:cxnLst/>
          <a:rect l="0" t="0" r="0" b="0"/>
          <a:pathLst>
            <a:path>
              <a:moveTo>
                <a:pt x="120990" y="2765916"/>
              </a:moveTo>
              <a:arcTo wR="2068799" hR="2068799" stAng="9618467" swAng="362004"/>
            </a:path>
          </a:pathLst>
        </a:custGeom>
        <a:noFill/>
        <a:ln w="31750" cap="flat" cmpd="sng" algn="ctr">
          <a:solidFill>
            <a:schemeClr val="bg1"/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452DD35-13A4-423F-8F82-ED596F38A412}">
      <dsp:nvSpPr>
        <dsp:cNvPr id="0" name=""/>
        <dsp:cNvSpPr/>
      </dsp:nvSpPr>
      <dsp:spPr>
        <a:xfrm>
          <a:off x="508834" y="1575506"/>
          <a:ext cx="2861275" cy="150400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t-LT" sz="1600" b="1" kern="1200" dirty="0">
              <a:latin typeface="Calibri"/>
              <a:ea typeface="+mn-ea"/>
              <a:cs typeface="+mn-cs"/>
            </a:rPr>
            <a:t>4. Įtaka  žmogaus </a:t>
          </a:r>
          <a:r>
            <a:rPr lang="lt-LT" sz="1600" b="1" kern="1200" dirty="0" smtClean="0">
              <a:latin typeface="Calibri"/>
              <a:ea typeface="+mn-ea"/>
              <a:cs typeface="+mn-cs"/>
            </a:rPr>
            <a:t>gerovei </a:t>
          </a:r>
          <a:r>
            <a:rPr lang="lt-LT" sz="1600" b="1" kern="1200" dirty="0">
              <a:latin typeface="Calibri"/>
              <a:ea typeface="+mn-ea"/>
              <a:cs typeface="+mn-cs"/>
            </a:rPr>
            <a:t>- būklės blogėjimo sąnaudos </a:t>
          </a:r>
          <a:r>
            <a:rPr lang="lt-LT" sz="1600" kern="1200" dirty="0" smtClean="0">
              <a:latin typeface="Calibri"/>
              <a:ea typeface="+mn-ea"/>
              <a:cs typeface="+mn-cs"/>
            </a:rPr>
            <a:t>(</a:t>
          </a:r>
          <a:r>
            <a:rPr lang="lt-LT" sz="1600" kern="1200" dirty="0">
              <a:latin typeface="Calibri"/>
              <a:ea typeface="+mn-ea"/>
              <a:cs typeface="+mn-cs"/>
            </a:rPr>
            <a:t>pvz. mažesnės pajamos iš žuvininkystės, sumažėjusios turizmo pajamos)</a:t>
          </a:r>
          <a:endParaRPr lang="en-US" sz="1600" kern="1200" dirty="0">
            <a:latin typeface="Calibri"/>
            <a:ea typeface="+mn-ea"/>
            <a:cs typeface="+mn-cs"/>
          </a:endParaRPr>
        </a:p>
      </dsp:txBody>
      <dsp:txXfrm>
        <a:off x="582254" y="1648926"/>
        <a:ext cx="2714435" cy="1357166"/>
      </dsp:txXfrm>
    </dsp:sp>
    <dsp:sp modelId="{6D1B5F42-3D51-4254-B5FA-30D101821BF2}">
      <dsp:nvSpPr>
        <dsp:cNvPr id="0" name=""/>
        <dsp:cNvSpPr/>
      </dsp:nvSpPr>
      <dsp:spPr>
        <a:xfrm>
          <a:off x="1780215" y="733956"/>
          <a:ext cx="4137598" cy="4137598"/>
        </a:xfrm>
        <a:custGeom>
          <a:avLst/>
          <a:gdLst/>
          <a:ahLst/>
          <a:cxnLst/>
          <a:rect l="0" t="0" r="0" b="0"/>
          <a:pathLst>
            <a:path>
              <a:moveTo>
                <a:pt x="487089" y="735335"/>
              </a:moveTo>
              <a:arcTo wR="2068799" hR="2068799" stAng="13207959" swAng="679513"/>
            </a:path>
          </a:pathLst>
        </a:custGeom>
        <a:noFill/>
        <a:ln w="31750" cap="flat" cmpd="sng" algn="ctr">
          <a:solidFill>
            <a:schemeClr val="bg1"/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lt-LT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ED277E70-C75B-4A60-98F0-D9EFDECA4CD5}" type="datetimeFigureOut">
              <a:rPr lang="lt-LT"/>
              <a:pPr>
                <a:defRPr/>
              </a:pPr>
              <a:t>2014.02.27</a:t>
            </a:fld>
            <a:endParaRPr lang="lt-LT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lt-LT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lt-LT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lt-LT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2CBB634F-3D30-4E5B-8135-55F1E4E5C5C8}" type="slidenum">
              <a:rPr lang="lt-LT"/>
              <a:pPr>
                <a:defRPr/>
              </a:pPr>
              <a:t>‹#›</a:t>
            </a:fld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376201656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lt-LT" altLang="lt-LT" smtClean="0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BC0FB4E9-D8CF-48D2-9172-466E10BA9325}" type="slidenum">
              <a:rPr lang="en-US" altLang="lt-LT" smtClean="0"/>
              <a:pPr eaLnBrk="1" hangingPunct="1"/>
              <a:t>9</a:t>
            </a:fld>
            <a:endParaRPr lang="en-US" altLang="lt-LT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lt-LT" altLang="lt-LT" smtClean="0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BC0FB4E9-D8CF-48D2-9172-466E10BA9325}" type="slidenum">
              <a:rPr lang="en-US" altLang="lt-LT" smtClean="0"/>
              <a:pPr eaLnBrk="1" hangingPunct="1"/>
              <a:t>15</a:t>
            </a:fld>
            <a:endParaRPr lang="en-US" altLang="lt-LT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logas_kampe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928813" cy="1684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 userDrawn="1"/>
        </p:nvSpPr>
        <p:spPr>
          <a:xfrm>
            <a:off x="2143125" y="428625"/>
            <a:ext cx="4429125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lt-LT" sz="2200" b="1" dirty="0">
                <a:solidFill>
                  <a:schemeClr val="bg1">
                    <a:lumMod val="65000"/>
                  </a:schemeClr>
                </a:solidFill>
                <a:latin typeface="Bell Gothic Std Light" pitchFamily="34" charset="0"/>
              </a:rPr>
              <a:t>a</a:t>
            </a:r>
            <a:r>
              <a:rPr lang="lt-LT" b="1" dirty="0">
                <a:solidFill>
                  <a:schemeClr val="bg1">
                    <a:lumMod val="65000"/>
                  </a:schemeClr>
                </a:solidFill>
                <a:latin typeface="Bell Gothic Std Light" pitchFamily="34" charset="0"/>
              </a:rPr>
              <a:t>plinkos </a:t>
            </a:r>
            <a:r>
              <a:rPr lang="lt-LT" sz="2200" b="1" dirty="0">
                <a:solidFill>
                  <a:schemeClr val="bg1">
                    <a:lumMod val="65000"/>
                  </a:schemeClr>
                </a:solidFill>
                <a:latin typeface="Bell Gothic Std Light" pitchFamily="34" charset="0"/>
              </a:rPr>
              <a:t>a</a:t>
            </a:r>
            <a:r>
              <a:rPr lang="lt-LT" b="1" dirty="0">
                <a:solidFill>
                  <a:schemeClr val="bg1">
                    <a:lumMod val="65000"/>
                  </a:schemeClr>
                </a:solidFill>
                <a:latin typeface="Bell Gothic Std Light" pitchFamily="34" charset="0"/>
              </a:rPr>
              <a:t>psaugos </a:t>
            </a:r>
            <a:r>
              <a:rPr lang="lt-LT" sz="2200" b="1" dirty="0">
                <a:solidFill>
                  <a:schemeClr val="bg1">
                    <a:lumMod val="65000"/>
                  </a:schemeClr>
                </a:solidFill>
                <a:latin typeface="Bell Gothic Std Light" pitchFamily="34" charset="0"/>
              </a:rPr>
              <a:t>p</a:t>
            </a:r>
            <a:r>
              <a:rPr lang="lt-LT" b="1" dirty="0">
                <a:solidFill>
                  <a:schemeClr val="bg1">
                    <a:lumMod val="65000"/>
                  </a:schemeClr>
                </a:solidFill>
                <a:latin typeface="Bell Gothic Std Light" pitchFamily="34" charset="0"/>
              </a:rPr>
              <a:t>olitikos </a:t>
            </a:r>
            <a:r>
              <a:rPr lang="lt-LT" sz="2200" b="1" dirty="0">
                <a:solidFill>
                  <a:schemeClr val="bg1">
                    <a:lumMod val="65000"/>
                  </a:schemeClr>
                </a:solidFill>
                <a:latin typeface="Bell Gothic Std Light" pitchFamily="34" charset="0"/>
              </a:rPr>
              <a:t>c</a:t>
            </a:r>
            <a:r>
              <a:rPr lang="lt-LT" b="1" dirty="0">
                <a:solidFill>
                  <a:schemeClr val="bg1">
                    <a:lumMod val="65000"/>
                  </a:schemeClr>
                </a:solidFill>
                <a:latin typeface="Bell Gothic Std Light" pitchFamily="34" charset="0"/>
              </a:rPr>
              <a:t>entras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lt-LT" b="1" dirty="0">
                <a:solidFill>
                  <a:schemeClr val="bg1">
                    <a:lumMod val="65000"/>
                  </a:schemeClr>
                </a:solidFill>
                <a:latin typeface="Bell Gothic Std Light" pitchFamily="34" charset="0"/>
              </a:rPr>
              <a:t>www.aapc.lt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0100" y="2214554"/>
            <a:ext cx="7772400" cy="1470025"/>
          </a:xfrm>
        </p:spPr>
        <p:txBody>
          <a:bodyPr>
            <a:normAutofit/>
          </a:bodyPr>
          <a:lstStyle>
            <a:lvl1pPr>
              <a:defRPr sz="4400">
                <a:solidFill>
                  <a:srgbClr val="00330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lt-LT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00430" y="5000636"/>
            <a:ext cx="5257792" cy="1214446"/>
          </a:xfrm>
        </p:spPr>
        <p:txBody>
          <a:bodyPr>
            <a:normAutofit/>
          </a:bodyPr>
          <a:lstStyle>
            <a:lvl1pPr marL="0" indent="0" algn="r">
              <a:buNone/>
              <a:defRPr sz="28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lt-LT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 userDrawn="1"/>
        </p:nvCxnSpPr>
        <p:spPr>
          <a:xfrm>
            <a:off x="428625" y="1500188"/>
            <a:ext cx="8286750" cy="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006600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</a:t>
            </a:r>
            <a:r>
              <a:rPr lang="en-US" dirty="0" err="1" smtClean="0"/>
              <a:t>leve</a:t>
            </a:r>
            <a:endParaRPr lang="lt-LT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 userDrawn="1"/>
        </p:nvCxnSpPr>
        <p:spPr>
          <a:xfrm>
            <a:off x="428625" y="1500188"/>
            <a:ext cx="8286750" cy="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none"/>
        </p:style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none"/>
        </p:style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85918" y="5143512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lt-LT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85918" y="1000108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lt-LT" noProof="0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FF570C-4E28-41C1-AFE5-6C6979B2AF25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0112855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6" descr="galva.jpg"/>
          <p:cNvPicPr>
            <a:picLocks noChangeAspect="1"/>
          </p:cNvPicPr>
          <p:nvPr userDrawn="1"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0" y="5715000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lt-LT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4" r:id="rId3"/>
    <p:sldLayoutId id="2147483669" r:id="rId4"/>
    <p:sldLayoutId id="2147483665" r:id="rId5"/>
    <p:sldLayoutId id="2147483666" r:id="rId6"/>
    <p:sldLayoutId id="2147483670" r:id="rId7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rgbClr val="006600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rgbClr val="404040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rgbClr val="404040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itchFamily="34" charset="0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t-L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3" descr="galva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072063"/>
            <a:ext cx="9144000" cy="1785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Title 1"/>
          <p:cNvSpPr>
            <a:spLocks noGrp="1"/>
          </p:cNvSpPr>
          <p:nvPr>
            <p:ph type="ctrTitle"/>
          </p:nvPr>
        </p:nvSpPr>
        <p:spPr>
          <a:xfrm>
            <a:off x="642938" y="1700808"/>
            <a:ext cx="7772400" cy="324036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lt-LT" dirty="0" smtClean="0"/>
              <a:t>2014-2020 </a:t>
            </a:r>
            <a:r>
              <a:rPr lang="lt-LT" dirty="0" err="1"/>
              <a:t>m</a:t>
            </a:r>
            <a:r>
              <a:rPr lang="lt-LT" dirty="0"/>
              <a:t>. ES struktūrinės paramos veiksmų programos SPAV vertinimas ir Jūros strategijos pagrindų direktyvos įgyvendinimas – pagrindinės išvados ir komentarai </a:t>
            </a:r>
            <a:endParaRPr lang="lt-LT" sz="2700" dirty="0" smtClean="0">
              <a:ea typeface="Adobe Heiti Std R"/>
              <a:cs typeface="Adobe Heiti Std R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24300" y="4941888"/>
            <a:ext cx="5219700" cy="1168400"/>
          </a:xfrm>
        </p:spPr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2400" dirty="0" smtClean="0">
                <a:latin typeface="+mj-lt"/>
                <a:ea typeface="Adobe Heiti Std R" pitchFamily="34" charset="-128"/>
              </a:rPr>
              <a:t>		Daiva </a:t>
            </a:r>
            <a:r>
              <a:rPr lang="en-US" sz="2400" dirty="0" err="1" smtClean="0">
                <a:latin typeface="+mj-lt"/>
                <a:ea typeface="Adobe Heiti Std R" pitchFamily="34" charset="-128"/>
              </a:rPr>
              <a:t>Sem</a:t>
            </a:r>
            <a:r>
              <a:rPr lang="lt-LT" sz="2400" dirty="0" smtClean="0">
                <a:latin typeface="+mj-lt"/>
                <a:ea typeface="Adobe Heiti Std R" pitchFamily="34" charset="-128"/>
              </a:rPr>
              <a:t>ė</a:t>
            </a:r>
            <a:r>
              <a:rPr lang="en-US" sz="2400" dirty="0" err="1" smtClean="0">
                <a:latin typeface="+mj-lt"/>
                <a:ea typeface="Adobe Heiti Std R" pitchFamily="34" charset="-128"/>
              </a:rPr>
              <a:t>nien</a:t>
            </a:r>
            <a:r>
              <a:rPr lang="lt-LT" sz="2400" dirty="0" smtClean="0">
                <a:latin typeface="+mj-lt"/>
                <a:ea typeface="Adobe Heiti Std R" pitchFamily="34" charset="-128"/>
              </a:rPr>
              <a:t>ė</a:t>
            </a:r>
          </a:p>
          <a:p>
            <a:pPr algn="l" eaLnBrk="1" fontAlgn="auto" hangingPunct="1">
              <a:spcAft>
                <a:spcPts val="0"/>
              </a:spcAft>
              <a:defRPr/>
            </a:pPr>
            <a:r>
              <a:rPr lang="lt-LT" sz="2400" dirty="0" smtClean="0">
                <a:latin typeface="+mj-lt"/>
                <a:ea typeface="Adobe Heiti Std R" pitchFamily="34" charset="-128"/>
              </a:rPr>
              <a:t>                          e</a:t>
            </a:r>
            <a:r>
              <a:rPr lang="en-US" sz="2400" dirty="0" smtClean="0">
                <a:latin typeface="+mj-lt"/>
                <a:ea typeface="Adobe Heiti Std R" pitchFamily="34" charset="-128"/>
              </a:rPr>
              <a:t>l.pa</a:t>
            </a:r>
            <a:r>
              <a:rPr lang="lt-LT" sz="2400" dirty="0" err="1" smtClean="0">
                <a:latin typeface="+mj-lt"/>
                <a:ea typeface="Adobe Heiti Std R" pitchFamily="34" charset="-128"/>
              </a:rPr>
              <a:t>štas</a:t>
            </a:r>
            <a:r>
              <a:rPr lang="lt-LT" sz="2400" dirty="0" smtClean="0">
                <a:latin typeface="+mj-lt"/>
                <a:ea typeface="Adobe Heiti Std R" pitchFamily="34" charset="-128"/>
              </a:rPr>
              <a:t>: daiva</a:t>
            </a:r>
            <a:r>
              <a:rPr lang="en-US" sz="2400" dirty="0" smtClean="0">
                <a:latin typeface="+mj-lt"/>
                <a:ea typeface="Adobe Heiti Std R" pitchFamily="34" charset="-128"/>
              </a:rPr>
              <a:t>@</a:t>
            </a:r>
            <a:r>
              <a:rPr lang="en-US" sz="2400" dirty="0" err="1" smtClean="0">
                <a:latin typeface="+mj-lt"/>
                <a:ea typeface="Adobe Heiti Std R" pitchFamily="34" charset="-128"/>
              </a:rPr>
              <a:t>aapc.lt</a:t>
            </a:r>
            <a:endParaRPr lang="lt-LT" sz="2400" dirty="0">
              <a:latin typeface="+mj-lt"/>
              <a:ea typeface="Adobe Heiti Std R" pitchFamily="34" charset="-128"/>
            </a:endParaRPr>
          </a:p>
        </p:txBody>
      </p:sp>
      <p:pic>
        <p:nvPicPr>
          <p:cNvPr id="6149" name="Picture 4" descr="logas_kampe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125663" cy="185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12478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16632"/>
            <a:ext cx="9144000" cy="1728043"/>
          </a:xfrm>
        </p:spPr>
        <p:txBody>
          <a:bodyPr/>
          <a:lstStyle/>
          <a:p>
            <a:pPr eaLnBrk="1" hangingPunct="1"/>
            <a:r>
              <a:rPr lang="lt-LT" altLang="lt-LT" sz="3600" dirty="0" smtClean="0"/>
              <a:t>Nuo ko pradėti? - nustatyti </a:t>
            </a:r>
            <a:r>
              <a:rPr lang="lt-LT" altLang="lt-LT" sz="3600" dirty="0"/>
              <a:t>ir apibūdinti </a:t>
            </a:r>
            <a:r>
              <a:rPr lang="lt-LT" altLang="lt-LT" sz="3600" dirty="0" smtClean="0"/>
              <a:t>jūrų aplinką naudojančius sektorius </a:t>
            </a:r>
            <a:r>
              <a:rPr lang="lt-LT" altLang="lt-LT" sz="3600" dirty="0"/>
              <a:t>pagal jų ekonominę ir socialinę svarbą ir poveikį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060575"/>
            <a:ext cx="8229600" cy="3600450"/>
          </a:xfrm>
        </p:spPr>
        <p:txBody>
          <a:bodyPr/>
          <a:lstStyle/>
          <a:p>
            <a:pPr lvl="1"/>
            <a:r>
              <a:rPr lang="lt-LT" altLang="lt-LT" dirty="0" smtClean="0">
                <a:solidFill>
                  <a:srgbClr val="006600"/>
                </a:solidFill>
              </a:rPr>
              <a:t>Nustatyti ir apibūdinti įvairius jūrų aplinkos naudojimo sektorius, kurie daro poveikį jūrai</a:t>
            </a:r>
          </a:p>
          <a:p>
            <a:pPr lvl="1"/>
            <a:r>
              <a:rPr lang="lt-LT" altLang="lt-LT" dirty="0" smtClean="0">
                <a:solidFill>
                  <a:srgbClr val="006600"/>
                </a:solidFill>
              </a:rPr>
              <a:t>Įvertinti įvairių jūros naudojimo sektorių tiesioginę ir, jei įmanoma, netiesioginę naudą</a:t>
            </a:r>
            <a:endParaRPr lang="en-US" altLang="lt-LT" dirty="0" smtClean="0">
              <a:solidFill>
                <a:srgbClr val="006600"/>
              </a:solidFill>
            </a:endParaRPr>
          </a:p>
          <a:p>
            <a:pPr lvl="1"/>
            <a:r>
              <a:rPr lang="lt-LT" altLang="lt-LT" dirty="0" smtClean="0">
                <a:solidFill>
                  <a:srgbClr val="006600"/>
                </a:solidFill>
              </a:rPr>
              <a:t>Apibūdinti kokybiškai ir, jei įmanoma, kiekybiškai įvairių jūros naudojimo sektorių keliamą poveikį jūros aplinkai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251520" y="5517232"/>
            <a:ext cx="8352928" cy="1080170"/>
          </a:xfrm>
          <a:prstGeom prst="rect">
            <a:avLst/>
          </a:prstGeom>
          <a:noFill/>
          <a:ln w="25400">
            <a:solidFill>
              <a:schemeClr val="tx2">
                <a:lumMod val="75000"/>
              </a:schemeClr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rgbClr val="0066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None/>
            </a:pPr>
            <a:r>
              <a:rPr lang="lt-LT" altLang="lt-LT" b="1" i="1" dirty="0" smtClean="0">
                <a:solidFill>
                  <a:srgbClr val="006600"/>
                </a:solidFill>
              </a:rPr>
              <a:t>Poveikis jūros aplinkai </a:t>
            </a:r>
            <a:r>
              <a:rPr lang="ru-RU" altLang="lt-LT" b="1" i="1" dirty="0" smtClean="0">
                <a:solidFill>
                  <a:srgbClr val="006600"/>
                </a:solidFill>
              </a:rPr>
              <a:t>= </a:t>
            </a:r>
            <a:endParaRPr lang="lt-LT" altLang="lt-LT" b="1" i="1" dirty="0" smtClean="0">
              <a:solidFill>
                <a:srgbClr val="006600"/>
              </a:solidFill>
            </a:endParaRPr>
          </a:p>
          <a:p>
            <a:pPr marL="457200" lvl="1" indent="0" algn="r">
              <a:buNone/>
            </a:pPr>
            <a:r>
              <a:rPr lang="lt-LT" altLang="lt-LT" b="1" i="1" dirty="0" smtClean="0">
                <a:solidFill>
                  <a:srgbClr val="006600"/>
                </a:solidFill>
              </a:rPr>
              <a:t>jūros teikiamų paslaugų vertės pasikeitimas</a:t>
            </a:r>
          </a:p>
        </p:txBody>
      </p:sp>
    </p:spTree>
    <p:extLst>
      <p:ext uri="{BB962C8B-B14F-4D97-AF65-F5344CB8AC3E}">
        <p14:creationId xmlns:p14="http://schemas.microsoft.com/office/powerpoint/2010/main" val="1689844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0"/>
            <a:ext cx="8569325" cy="566738"/>
          </a:xfrm>
        </p:spPr>
        <p:txBody>
          <a:bodyPr/>
          <a:lstStyle/>
          <a:p>
            <a:pPr eaLnBrk="1" hangingPunct="1"/>
            <a:r>
              <a:rPr lang="lt-LT" altLang="lt-LT" sz="3800" dirty="0"/>
              <a:t>Su jūros vertėmis susiję sektoriai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3987006"/>
              </p:ext>
            </p:extLst>
          </p:nvPr>
        </p:nvGraphicFramePr>
        <p:xfrm>
          <a:off x="251520" y="548680"/>
          <a:ext cx="8712969" cy="5938868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3168352"/>
                <a:gridCol w="1656184"/>
                <a:gridCol w="1728192"/>
                <a:gridCol w="720080"/>
                <a:gridCol w="647650"/>
                <a:gridCol w="792511"/>
              </a:tblGrid>
              <a:tr h="327291">
                <a:tc gridSpan="3"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lt-LT" sz="1600" b="1" dirty="0">
                          <a:effectLst/>
                        </a:rPr>
                        <a:t>Naudojimo vertė</a:t>
                      </a:r>
                      <a:endParaRPr lang="lt-LT" sz="16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977" marR="54977" marT="0" marB="0" anchor="ctr"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lt-LT" sz="1600" b="1" dirty="0">
                          <a:effectLst/>
                        </a:rPr>
                        <a:t>Su naudojimu nesusijusi vertė</a:t>
                      </a:r>
                      <a:endParaRPr lang="lt-LT" sz="16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977" marR="54977" marT="0" marB="0" anchor="ctr"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</a:tr>
              <a:tr h="818228"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lt-LT" sz="1600" b="0" dirty="0">
                          <a:effectLst/>
                        </a:rPr>
                        <a:t>Tiesioginio naudojimo vertė </a:t>
                      </a:r>
                      <a:endParaRPr lang="lt-LT" sz="1600" b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977" marR="54977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lt-LT" sz="1600" b="0" dirty="0">
                          <a:effectLst/>
                        </a:rPr>
                        <a:t>Netiesioginio naudojimo vertė</a:t>
                      </a:r>
                      <a:endParaRPr lang="lt-LT" sz="1600" b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977" marR="54977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lt-LT" sz="1600" b="0" dirty="0">
                          <a:effectLst/>
                        </a:rPr>
                        <a:t>Galimybės vertė</a:t>
                      </a:r>
                      <a:endParaRPr lang="lt-LT" sz="1600" b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977" marR="54977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lt-LT" sz="1600" b="0" dirty="0" err="1">
                          <a:effectLst/>
                        </a:rPr>
                        <a:t>Egzis-tencinė</a:t>
                      </a:r>
                      <a:r>
                        <a:rPr lang="lt-LT" sz="1600" b="0" dirty="0">
                          <a:effectLst/>
                        </a:rPr>
                        <a:t> vertė</a:t>
                      </a:r>
                      <a:endParaRPr lang="lt-LT" sz="1600" b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977" marR="54977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lt-LT" sz="1600" b="0" dirty="0" err="1">
                          <a:effectLst/>
                        </a:rPr>
                        <a:t>Altru-istinė</a:t>
                      </a:r>
                      <a:r>
                        <a:rPr lang="lt-LT" sz="1600" b="0" dirty="0">
                          <a:effectLst/>
                        </a:rPr>
                        <a:t> vertė</a:t>
                      </a:r>
                      <a:endParaRPr lang="lt-LT" sz="1600" b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977" marR="54977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lt-LT" sz="1600" b="0" dirty="0">
                          <a:effectLst/>
                        </a:rPr>
                        <a:t>Vertė ateities kartoms</a:t>
                      </a:r>
                      <a:endParaRPr lang="lt-LT" sz="1600" b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977" marR="54977" marT="0" marB="0" anchor="ctr"/>
                </a:tc>
              </a:tr>
              <a:tr h="196173">
                <a:tc gridSpan="6"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lt-LT" sz="1600" dirty="0">
                          <a:effectLst/>
                        </a:rPr>
                        <a:t>Susijęs sektorius</a:t>
                      </a:r>
                      <a:endParaRPr lang="lt-LT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977" marR="54977" marT="0" marB="0"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</a:tr>
              <a:tr h="4363881">
                <a:tc>
                  <a:txBody>
                    <a:bodyPr/>
                    <a:lstStyle/>
                    <a:p>
                      <a:pPr marL="342900" lvl="0" indent="-342900" rtl="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lt-LT" sz="1600" dirty="0">
                          <a:effectLst/>
                        </a:rPr>
                        <a:t>jūrų ir pakrančių keleivinis </a:t>
                      </a:r>
                      <a:r>
                        <a:rPr lang="lt-LT" sz="1600" dirty="0" smtClean="0">
                          <a:effectLst/>
                        </a:rPr>
                        <a:t>ir krovininis vandens </a:t>
                      </a:r>
                      <a:r>
                        <a:rPr lang="lt-LT" sz="1600" dirty="0">
                          <a:effectLst/>
                        </a:rPr>
                        <a:t>transportas,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lt-LT" sz="1600" dirty="0" smtClean="0">
                          <a:effectLst/>
                        </a:rPr>
                        <a:t>krova</a:t>
                      </a:r>
                      <a:r>
                        <a:rPr lang="lt-LT" sz="1600" dirty="0">
                          <a:effectLst/>
                        </a:rPr>
                        <a:t>, krovinių tvarkymas pervežimai ir sandėliavimas,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lt-LT" sz="1600" dirty="0">
                          <a:effectLst/>
                        </a:rPr>
                        <a:t>uostai ir terminalai,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lt-LT" sz="1600" dirty="0">
                          <a:effectLst/>
                        </a:rPr>
                        <a:t>vandens statinių statyba,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lt-LT" sz="1600" dirty="0">
                          <a:effectLst/>
                        </a:rPr>
                        <a:t>vandens transporto priemonių nuoma,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lt-LT" sz="1600" dirty="0">
                          <a:effectLst/>
                        </a:rPr>
                        <a:t>laivų statyba ir remontas,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lt-LT" sz="1600" dirty="0">
                          <a:effectLst/>
                        </a:rPr>
                        <a:t>laivų aptarnavimas,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lt-LT" sz="1600" dirty="0">
                          <a:effectLst/>
                        </a:rPr>
                        <a:t>žvejyba ir žuvies perdirbimas,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lt-LT" sz="1600" dirty="0">
                          <a:effectLst/>
                        </a:rPr>
                        <a:t>pajūrio turizmas ir rekreacija,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lt-LT" sz="1600" dirty="0">
                          <a:effectLst/>
                        </a:rPr>
                        <a:t>povandeninius kabelius ir vamzdynus eksploatuojanti energetika ir telekomunikacijos,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lt-LT" sz="1600" dirty="0">
                          <a:effectLst/>
                        </a:rPr>
                        <a:t>nuotekų išleidimas į jūrą (žemės ūkis, pramonė, namų ūkiai),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lt-LT" sz="1600" dirty="0">
                          <a:effectLst/>
                        </a:rPr>
                        <a:t>krašto apsauga.</a:t>
                      </a:r>
                      <a:endParaRPr lang="lt-LT" sz="16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54977" marR="54977" marT="0" marB="0"/>
                </a:tc>
                <a:tc>
                  <a:txBody>
                    <a:bodyPr/>
                    <a:lstStyle/>
                    <a:p>
                      <a:pPr marL="342900" lvl="0" indent="-342900" rtl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lt-LT" sz="1600" dirty="0">
                          <a:effectLst/>
                        </a:rPr>
                        <a:t>atliekų skaidymas,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lt-LT" sz="1600" dirty="0">
                          <a:effectLst/>
                        </a:rPr>
                        <a:t>vandens gryninimas/detoksikavimas,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lt-LT" sz="1600" dirty="0">
                          <a:effectLst/>
                        </a:rPr>
                        <a:t>klimato reguliavimas/anglies sugėrimas,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lt-LT" sz="1600" dirty="0">
                          <a:effectLst/>
                        </a:rPr>
                        <a:t>erozijos kontrolė,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lt-LT" sz="1600" dirty="0">
                          <a:effectLst/>
                        </a:rPr>
                        <a:t>apsauga nuo gamtinių pavojų,</a:t>
                      </a:r>
                    </a:p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lt-LT" sz="1600" dirty="0">
                          <a:effectLst/>
                        </a:rPr>
                        <a:t> </a:t>
                      </a:r>
                      <a:endParaRPr lang="lt-LT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977" marR="54977" marT="0" marB="0"/>
                </a:tc>
                <a:tc>
                  <a:txBody>
                    <a:bodyPr/>
                    <a:lstStyle/>
                    <a:p>
                      <a:pPr marL="342900" lvl="0" indent="-342900" rtl="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lt-LT" sz="1600" dirty="0">
                          <a:effectLst/>
                        </a:rPr>
                        <a:t>galimybė pasinaudoti visomis kituose stulpeliuose išvardintomis vertėmis ateityje,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lt-LT" sz="1600" dirty="0">
                          <a:effectLst/>
                        </a:rPr>
                        <a:t>galimybė gauti naudą iš teoriškai galimų, bet Lietuvoje dar nevykdomų veiklų: jūrinių vėjo jėgainių ir </a:t>
                      </a:r>
                      <a:r>
                        <a:rPr lang="lt-LT" sz="1600" dirty="0" err="1">
                          <a:effectLst/>
                        </a:rPr>
                        <a:t>kt</a:t>
                      </a:r>
                      <a:r>
                        <a:rPr lang="lt-LT" sz="1600" dirty="0" smtClean="0">
                          <a:effectLst/>
                        </a:rPr>
                        <a:t>.</a:t>
                      </a:r>
                      <a:endParaRPr lang="lt-LT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977" marR="54977" marT="0" marB="0"/>
                </a:tc>
                <a:tc gridSpan="3"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lt-LT" sz="1600" dirty="0">
                          <a:effectLst/>
                        </a:rPr>
                        <a:t>Visuomenė / gyventojai</a:t>
                      </a:r>
                      <a:endParaRPr lang="lt-LT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4977" marR="54977" marT="0" marB="0"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195" name="Donut 8194"/>
          <p:cNvSpPr/>
          <p:nvPr/>
        </p:nvSpPr>
        <p:spPr>
          <a:xfrm>
            <a:off x="35496" y="980728"/>
            <a:ext cx="3744416" cy="5877272"/>
          </a:xfrm>
          <a:prstGeom prst="donut">
            <a:avLst>
              <a:gd name="adj" fmla="val 139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2795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686800" cy="1143000"/>
          </a:xfrm>
        </p:spPr>
        <p:txBody>
          <a:bodyPr/>
          <a:lstStyle/>
          <a:p>
            <a:r>
              <a:rPr lang="lt-LT" sz="4000" dirty="0" smtClean="0"/>
              <a:t>Kokybiniai </a:t>
            </a:r>
            <a:r>
              <a:rPr lang="lt-LT" sz="4000" dirty="0"/>
              <a:t>deskriptoriai, pagal kuriuos nustatoma </a:t>
            </a:r>
            <a:r>
              <a:rPr lang="lt-LT" sz="4000" dirty="0" smtClean="0"/>
              <a:t>„gera jūros aplinkos būklė“</a:t>
            </a:r>
            <a:endParaRPr lang="lt-LT" altLang="lt-LT" sz="3800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484785"/>
            <a:ext cx="8820150" cy="4839816"/>
          </a:xfrm>
        </p:spPr>
        <p:txBody>
          <a:bodyPr/>
          <a:lstStyle/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lt-LT" sz="2800" dirty="0" smtClean="0"/>
              <a:t>Biologinė </a:t>
            </a:r>
            <a:r>
              <a:rPr lang="lt-LT" sz="2800" dirty="0"/>
              <a:t>įvairovė </a:t>
            </a:r>
            <a:r>
              <a:rPr lang="lt-LT" sz="2800" dirty="0" smtClean="0"/>
              <a:t> 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lt-LT" sz="2800" dirty="0" smtClean="0"/>
              <a:t>Nevietinės rūšys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lt-LT" sz="2800" dirty="0"/>
              <a:t>Komerciniams tikslams naudojamos </a:t>
            </a:r>
            <a:r>
              <a:rPr lang="lt-LT" sz="2800" dirty="0" smtClean="0"/>
              <a:t>žuvys ir </a:t>
            </a:r>
            <a:r>
              <a:rPr lang="lt-LT" sz="2800" dirty="0" err="1" smtClean="0"/>
              <a:t>kt</a:t>
            </a:r>
            <a:r>
              <a:rPr lang="lt-LT" sz="2800" dirty="0" smtClean="0"/>
              <a:t>.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lt-LT" sz="2800" dirty="0" smtClean="0"/>
              <a:t>Jūros mitybos tinklai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lt-LT" sz="2800" dirty="0" smtClean="0"/>
              <a:t>Eutrofikacija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lt-LT" sz="2800" dirty="0"/>
              <a:t>Jūros dugno vientisumas </a:t>
            </a:r>
            <a:endParaRPr lang="lt-LT" sz="2800" dirty="0" smtClean="0"/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lt-LT" sz="2800" dirty="0" smtClean="0"/>
              <a:t>Hidrografinės sąlygos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lt-LT" sz="2800" dirty="0" smtClean="0"/>
              <a:t>Teršalų koncentracijos</a:t>
            </a:r>
          </a:p>
          <a:p>
            <a:pPr marL="0" indent="0">
              <a:spcBef>
                <a:spcPts val="0"/>
              </a:spcBef>
              <a:buNone/>
            </a:pPr>
            <a:r>
              <a:rPr lang="lt-LT" sz="2800" dirty="0" smtClean="0"/>
              <a:t>9</a:t>
            </a:r>
            <a:r>
              <a:rPr lang="lt-LT" sz="2800" dirty="0"/>
              <a:t>. </a:t>
            </a:r>
            <a:r>
              <a:rPr lang="lt-LT" sz="2800" dirty="0" smtClean="0"/>
              <a:t>  Teršalai </a:t>
            </a:r>
            <a:r>
              <a:rPr lang="lt-LT" sz="2800" dirty="0"/>
              <a:t>žmogaus maistui skirtoje žuvyje </a:t>
            </a:r>
            <a:endParaRPr lang="lt-LT" sz="28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lt-LT" sz="2800" dirty="0" smtClean="0"/>
              <a:t>10</a:t>
            </a:r>
            <a:r>
              <a:rPr lang="lt-LT" sz="2800" dirty="0"/>
              <a:t>. Jūrą teršiančios </a:t>
            </a:r>
            <a:r>
              <a:rPr lang="lt-LT" sz="2800" dirty="0" smtClean="0"/>
              <a:t>šiukšlės</a:t>
            </a:r>
            <a:endParaRPr lang="lt-LT" sz="2800" dirty="0"/>
          </a:p>
          <a:p>
            <a:pPr marL="0" indent="0">
              <a:spcBef>
                <a:spcPts val="0"/>
              </a:spcBef>
              <a:buNone/>
            </a:pPr>
            <a:r>
              <a:rPr lang="lt-LT" sz="2800" dirty="0" smtClean="0"/>
              <a:t>11</a:t>
            </a:r>
            <a:r>
              <a:rPr lang="lt-LT" sz="2800" dirty="0"/>
              <a:t>. </a:t>
            </a:r>
            <a:r>
              <a:rPr lang="lt-LT" sz="2800" dirty="0" smtClean="0"/>
              <a:t>Energija, </a:t>
            </a:r>
            <a:r>
              <a:rPr lang="lt-LT" sz="2800" dirty="0"/>
              <a:t>įskaitant povandeninį </a:t>
            </a:r>
            <a:r>
              <a:rPr lang="lt-LT" sz="2800" dirty="0" smtClean="0"/>
              <a:t>triukšmą</a:t>
            </a:r>
          </a:p>
        </p:txBody>
      </p:sp>
    </p:spTree>
    <p:extLst>
      <p:ext uri="{BB962C8B-B14F-4D97-AF65-F5344CB8AC3E}">
        <p14:creationId xmlns:p14="http://schemas.microsoft.com/office/powerpoint/2010/main" val="318517624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lt-LT" altLang="lt-LT" sz="3800" dirty="0" smtClean="0"/>
              <a:t>Problemos ir žinių spragos (1)</a:t>
            </a:r>
            <a:endParaRPr lang="lt-LT" altLang="lt-LT" sz="3800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916113"/>
            <a:ext cx="8591550" cy="4105175"/>
          </a:xfrm>
        </p:spPr>
        <p:txBody>
          <a:bodyPr/>
          <a:lstStyle/>
          <a:p>
            <a:pPr marL="457200" lvl="1" indent="0">
              <a:buFont typeface="Arial" pitchFamily="34" charset="0"/>
              <a:buNone/>
              <a:defRPr/>
            </a:pPr>
            <a:r>
              <a:rPr lang="en-GB" sz="3600" dirty="0" smtClean="0">
                <a:solidFill>
                  <a:srgbClr val="006600"/>
                </a:solidFill>
              </a:rPr>
              <a:t>1</a:t>
            </a:r>
            <a:r>
              <a:rPr lang="en-GB" sz="3600" dirty="0">
                <a:solidFill>
                  <a:srgbClr val="006600"/>
                </a:solidFill>
              </a:rPr>
              <a:t>) </a:t>
            </a:r>
            <a:r>
              <a:rPr lang="lt-LT" sz="3600" dirty="0" smtClean="0">
                <a:solidFill>
                  <a:srgbClr val="006600"/>
                </a:solidFill>
              </a:rPr>
              <a:t>Neaiški gera aplinkos būklė (</a:t>
            </a:r>
            <a:r>
              <a:rPr lang="lt-LT" sz="3600" dirty="0" err="1" smtClean="0">
                <a:solidFill>
                  <a:srgbClr val="006600"/>
                </a:solidFill>
              </a:rPr>
              <a:t>t.y</a:t>
            </a:r>
            <a:r>
              <a:rPr lang="lt-LT" sz="3600" dirty="0" smtClean="0">
                <a:solidFill>
                  <a:srgbClr val="006600"/>
                </a:solidFill>
              </a:rPr>
              <a:t>. nepakanka žinių apie deskriptorius)</a:t>
            </a:r>
            <a:endParaRPr lang="en-GB" sz="3600" dirty="0" smtClean="0">
              <a:solidFill>
                <a:srgbClr val="006600"/>
              </a:solidFill>
            </a:endParaRPr>
          </a:p>
          <a:p>
            <a:pPr marL="457200" lvl="1" indent="0">
              <a:buNone/>
              <a:defRPr/>
            </a:pPr>
            <a:r>
              <a:rPr lang="en-GB" sz="3600" dirty="0" smtClean="0">
                <a:solidFill>
                  <a:srgbClr val="006600"/>
                </a:solidFill>
              </a:rPr>
              <a:t>2</a:t>
            </a:r>
            <a:r>
              <a:rPr lang="en-GB" sz="3600" dirty="0">
                <a:solidFill>
                  <a:srgbClr val="006600"/>
                </a:solidFill>
              </a:rPr>
              <a:t>) </a:t>
            </a:r>
            <a:r>
              <a:rPr lang="en-GB" sz="3600" dirty="0" smtClean="0">
                <a:solidFill>
                  <a:srgbClr val="006600"/>
                </a:solidFill>
              </a:rPr>
              <a:t>Des</a:t>
            </a:r>
            <a:r>
              <a:rPr lang="lt-LT" sz="3600" dirty="0" err="1" smtClean="0">
                <a:solidFill>
                  <a:srgbClr val="006600"/>
                </a:solidFill>
              </a:rPr>
              <a:t>kriptorius</a:t>
            </a:r>
            <a:r>
              <a:rPr lang="lt-LT" sz="3600" dirty="0" smtClean="0">
                <a:solidFill>
                  <a:srgbClr val="006600"/>
                </a:solidFill>
              </a:rPr>
              <a:t> sunku susieti su skatinančiomis jėgomis ir pavojais (apkrovomis); taip pat labai sudėtingi ryšiai tarp jūros teikiamų paslaugų ir jas veikiančių jėgų </a:t>
            </a:r>
            <a:endParaRPr lang="en-GB" sz="3600" dirty="0" smtClean="0">
              <a:solidFill>
                <a:srgbClr val="006600"/>
              </a:solidFill>
            </a:endParaRPr>
          </a:p>
          <a:p>
            <a:pPr marL="457200" lvl="1" indent="0">
              <a:buFont typeface="Arial" pitchFamily="34" charset="0"/>
              <a:buNone/>
              <a:defRPr/>
            </a:pPr>
            <a:endParaRPr lang="lt-LT" sz="3600" b="1" dirty="0" smtClean="0">
              <a:solidFill>
                <a:srgbClr val="006600"/>
              </a:solidFill>
            </a:endParaRPr>
          </a:p>
          <a:p>
            <a:pPr lvl="1">
              <a:defRPr/>
            </a:pPr>
            <a:endParaRPr lang="lt-LT" sz="3600" b="1" dirty="0">
              <a:solidFill>
                <a:srgbClr val="006600"/>
              </a:solidFill>
            </a:endParaRPr>
          </a:p>
          <a:p>
            <a:pPr lvl="1">
              <a:defRPr/>
            </a:pPr>
            <a:endParaRPr lang="lt-LT" sz="2400" dirty="0" smtClean="0"/>
          </a:p>
          <a:p>
            <a:pPr lvl="1">
              <a:defRPr/>
            </a:pPr>
            <a:endParaRPr lang="lt-LT" sz="2400" dirty="0" smtClean="0"/>
          </a:p>
        </p:txBody>
      </p:sp>
    </p:spTree>
    <p:extLst>
      <p:ext uri="{BB962C8B-B14F-4D97-AF65-F5344CB8AC3E}">
        <p14:creationId xmlns:p14="http://schemas.microsoft.com/office/powerpoint/2010/main" val="423447763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549275"/>
            <a:ext cx="7793037" cy="838200"/>
          </a:xfrm>
        </p:spPr>
        <p:txBody>
          <a:bodyPr/>
          <a:lstStyle/>
          <a:p>
            <a:r>
              <a:rPr lang="lt-LT" altLang="lt-LT" sz="4000" dirty="0"/>
              <a:t>Problemos ir žinių spragos </a:t>
            </a:r>
            <a:r>
              <a:rPr lang="lt-LT" altLang="lt-LT" sz="4000" dirty="0" smtClean="0"/>
              <a:t>(2)</a:t>
            </a:r>
            <a:endParaRPr lang="lt-LT" altLang="lt-LT" sz="4000" dirty="0" smtClean="0">
              <a:solidFill>
                <a:srgbClr val="003300"/>
              </a:solidFill>
              <a:ea typeface="Adobe Heiti Std R"/>
              <a:cs typeface="Adobe Heiti Std R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568" y="1484313"/>
            <a:ext cx="8233420" cy="4968875"/>
          </a:xfrm>
        </p:spPr>
        <p:txBody>
          <a:bodyPr/>
          <a:lstStyle/>
          <a:p>
            <a:pPr marL="0" indent="0">
              <a:buNone/>
            </a:pPr>
            <a:r>
              <a:rPr lang="lt-LT" altLang="lt-LT" sz="3600" dirty="0" smtClean="0"/>
              <a:t>3) Sudėtinga atskirti „žemyno“ veiklas nuo pakrančių ar jūros veiklų (taip pat ir statistiką)</a:t>
            </a:r>
          </a:p>
          <a:p>
            <a:pPr marL="0" indent="0">
              <a:buNone/>
            </a:pPr>
            <a:r>
              <a:rPr lang="lt-LT" altLang="lt-LT" sz="3600" dirty="0" smtClean="0"/>
              <a:t>4) Praktiškai nėra informacijos apie jūros triukšmą</a:t>
            </a:r>
          </a:p>
          <a:p>
            <a:pPr marL="0" indent="0">
              <a:buNone/>
            </a:pPr>
            <a:r>
              <a:rPr lang="lt-LT" altLang="lt-LT" sz="3600" dirty="0" smtClean="0"/>
              <a:t>5) Nepakankama jūros </a:t>
            </a:r>
            <a:r>
              <a:rPr lang="lt-LT" altLang="lt-LT" sz="3600" dirty="0" err="1" smtClean="0"/>
              <a:t>stebėsena</a:t>
            </a:r>
            <a:r>
              <a:rPr lang="en-GB" altLang="lt-LT" sz="3600" dirty="0" smtClean="0"/>
              <a:t> </a:t>
            </a:r>
            <a:endParaRPr lang="lt-LT" altLang="lt-LT" sz="3600" dirty="0" smtClean="0"/>
          </a:p>
          <a:p>
            <a:pPr marL="0" indent="0">
              <a:buNone/>
            </a:pPr>
            <a:r>
              <a:rPr lang="lt-LT" altLang="lt-LT" sz="3600" dirty="0" smtClean="0"/>
              <a:t>6) Nepakankamas tarptautinis bendradarbiavimas</a:t>
            </a:r>
            <a:endParaRPr lang="en-GB" altLang="lt-LT" sz="3600" dirty="0"/>
          </a:p>
          <a:p>
            <a:pPr marL="0" indent="0">
              <a:buNone/>
            </a:pPr>
            <a:endParaRPr lang="en-GB" altLang="lt-LT" sz="3600" b="1" dirty="0" smtClean="0"/>
          </a:p>
        </p:txBody>
      </p:sp>
    </p:spTree>
    <p:extLst>
      <p:ext uri="{BB962C8B-B14F-4D97-AF65-F5344CB8AC3E}">
        <p14:creationId xmlns:p14="http://schemas.microsoft.com/office/powerpoint/2010/main" val="121153262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0" y="188913"/>
            <a:ext cx="9144000" cy="1143000"/>
          </a:xfrm>
        </p:spPr>
        <p:txBody>
          <a:bodyPr/>
          <a:lstStyle/>
          <a:p>
            <a:pPr eaLnBrk="1" hangingPunct="1"/>
            <a:r>
              <a:rPr lang="lt-LT" altLang="lt-LT" sz="3800" dirty="0"/>
              <a:t>Ūkio sektorių, jūros būklės, žmogaus gerovės ir aplinkos apsaugos priemonių ryšys</a:t>
            </a:r>
            <a:endParaRPr lang="en-US" altLang="lt-LT" sz="38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55340383"/>
              </p:ext>
            </p:extLst>
          </p:nvPr>
        </p:nvGraphicFramePr>
        <p:xfrm>
          <a:off x="467544" y="1628800"/>
          <a:ext cx="8229600" cy="48531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994887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468313" y="260350"/>
            <a:ext cx="8229600" cy="1143000"/>
          </a:xfrm>
        </p:spPr>
        <p:txBody>
          <a:bodyPr/>
          <a:lstStyle/>
          <a:p>
            <a:pPr eaLnBrk="1" hangingPunct="1"/>
            <a:r>
              <a:rPr lang="lt-LT" altLang="lt-LT" sz="4000" dirty="0"/>
              <a:t>P</a:t>
            </a:r>
            <a:r>
              <a:rPr lang="lt-LT" altLang="lt-LT" sz="4000" dirty="0" smtClean="0"/>
              <a:t>reliminari Priemonių programa (1)</a:t>
            </a:r>
            <a:endParaRPr lang="en-US" altLang="lt-LT" sz="4000" dirty="0"/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683568" y="1700808"/>
            <a:ext cx="8003232" cy="3744416"/>
          </a:xfrm>
        </p:spPr>
        <p:txBody>
          <a:bodyPr/>
          <a:lstStyle/>
          <a:p>
            <a:pPr eaLnBrk="1" hangingPunct="1">
              <a:spcBef>
                <a:spcPts val="600"/>
              </a:spcBef>
            </a:pPr>
            <a:r>
              <a:rPr lang="lt-LT" altLang="lt-LT" dirty="0" smtClean="0"/>
              <a:t>Papildoma </a:t>
            </a:r>
            <a:r>
              <a:rPr lang="lt-LT" altLang="lt-LT" dirty="0" err="1" smtClean="0"/>
              <a:t>stebėsena</a:t>
            </a:r>
            <a:endParaRPr lang="lt-LT" altLang="lt-LT" dirty="0" smtClean="0"/>
          </a:p>
          <a:p>
            <a:pPr eaLnBrk="1" hangingPunct="1">
              <a:spcBef>
                <a:spcPts val="600"/>
              </a:spcBef>
            </a:pPr>
            <a:r>
              <a:rPr lang="lt-LT" altLang="lt-LT" dirty="0" smtClean="0"/>
              <a:t>Jūrų saugomų teritorijų steigimas ir priežiūra</a:t>
            </a:r>
          </a:p>
          <a:p>
            <a:pPr eaLnBrk="1" hangingPunct="1">
              <a:spcBef>
                <a:spcPts val="600"/>
              </a:spcBef>
            </a:pPr>
            <a:r>
              <a:rPr lang="lt-LT" dirty="0" smtClean="0"/>
              <a:t>Tinkama </a:t>
            </a:r>
            <a:r>
              <a:rPr lang="lt-LT" dirty="0"/>
              <a:t>tikslinių </a:t>
            </a:r>
            <a:r>
              <a:rPr lang="lt-LT" dirty="0" err="1"/>
              <a:t>introdukcijų</a:t>
            </a:r>
            <a:r>
              <a:rPr lang="lt-LT" dirty="0"/>
              <a:t> kontrolė </a:t>
            </a:r>
            <a:endParaRPr lang="lt-LT" dirty="0" smtClean="0"/>
          </a:p>
          <a:p>
            <a:pPr eaLnBrk="1" hangingPunct="1">
              <a:spcBef>
                <a:spcPts val="600"/>
              </a:spcBef>
            </a:pPr>
            <a:r>
              <a:rPr lang="lt-LT" dirty="0"/>
              <a:t>Netikslinės priegaudos kontrolės </a:t>
            </a:r>
            <a:r>
              <a:rPr lang="lt-LT" dirty="0" smtClean="0"/>
              <a:t>griežtinimas</a:t>
            </a:r>
          </a:p>
          <a:p>
            <a:pPr eaLnBrk="1" hangingPunct="1">
              <a:spcBef>
                <a:spcPts val="600"/>
              </a:spcBef>
            </a:pPr>
            <a:r>
              <a:rPr lang="lt-LT" altLang="lt-LT" dirty="0" smtClean="0"/>
              <a:t>Tinkamesnių žvejybos įrankių taikymas</a:t>
            </a:r>
          </a:p>
          <a:p>
            <a:pPr eaLnBrk="1" hangingPunct="1">
              <a:spcBef>
                <a:spcPts val="600"/>
              </a:spcBef>
            </a:pPr>
            <a:r>
              <a:rPr lang="lt-LT" altLang="lt-LT" dirty="0" smtClean="0"/>
              <a:t>Laivų remonto / statyklos modernizavimas</a:t>
            </a:r>
            <a:endParaRPr lang="en-US" altLang="lt-LT" dirty="0" smtClean="0"/>
          </a:p>
        </p:txBody>
      </p:sp>
    </p:spTree>
    <p:extLst>
      <p:ext uri="{BB962C8B-B14F-4D97-AF65-F5344CB8AC3E}">
        <p14:creationId xmlns:p14="http://schemas.microsoft.com/office/powerpoint/2010/main" val="701425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468313" y="260350"/>
            <a:ext cx="8229600" cy="1143000"/>
          </a:xfrm>
        </p:spPr>
        <p:txBody>
          <a:bodyPr/>
          <a:lstStyle/>
          <a:p>
            <a:pPr eaLnBrk="1" hangingPunct="1"/>
            <a:r>
              <a:rPr lang="lt-LT" altLang="lt-LT" sz="4000" dirty="0"/>
              <a:t>P</a:t>
            </a:r>
            <a:r>
              <a:rPr lang="lt-LT" altLang="lt-LT" sz="4000" dirty="0" smtClean="0"/>
              <a:t>reliminari Priemonių programa (2)</a:t>
            </a:r>
            <a:endParaRPr lang="en-US" altLang="lt-LT" sz="4000" dirty="0"/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611561" y="1556792"/>
            <a:ext cx="8532440" cy="4896544"/>
          </a:xfrm>
        </p:spPr>
        <p:txBody>
          <a:bodyPr/>
          <a:lstStyle/>
          <a:p>
            <a:pPr eaLnBrk="1" hangingPunct="1">
              <a:spcBef>
                <a:spcPts val="600"/>
              </a:spcBef>
            </a:pPr>
            <a:r>
              <a:rPr lang="lt-LT" altLang="lt-LT" dirty="0" smtClean="0"/>
              <a:t>Taršos iš laivų </a:t>
            </a:r>
            <a:r>
              <a:rPr lang="lt-LT" altLang="lt-LT" dirty="0" err="1" smtClean="0"/>
              <a:t>stebėsena</a:t>
            </a:r>
            <a:r>
              <a:rPr lang="lt-LT" altLang="lt-LT" dirty="0" smtClean="0"/>
              <a:t> ir kontrolė</a:t>
            </a:r>
          </a:p>
          <a:p>
            <a:pPr eaLnBrk="1" hangingPunct="1">
              <a:spcBef>
                <a:spcPts val="600"/>
              </a:spcBef>
            </a:pPr>
            <a:r>
              <a:rPr lang="lt-LT" altLang="lt-LT" dirty="0" smtClean="0"/>
              <a:t>Užterštų </a:t>
            </a:r>
            <a:r>
              <a:rPr lang="lt-LT" altLang="lt-LT" dirty="0" err="1" smtClean="0"/>
              <a:t>sedimentų</a:t>
            </a:r>
            <a:r>
              <a:rPr lang="lt-LT" altLang="lt-LT" dirty="0" smtClean="0"/>
              <a:t> identifikavimas ir šalinimas</a:t>
            </a:r>
          </a:p>
          <a:p>
            <a:pPr eaLnBrk="1" hangingPunct="1">
              <a:spcBef>
                <a:spcPts val="600"/>
              </a:spcBef>
            </a:pPr>
            <a:r>
              <a:rPr lang="lt-LT" altLang="lt-LT" dirty="0" smtClean="0"/>
              <a:t>Ekonominių priemonių jūros taršai mažinti nustatymas ir taikymas</a:t>
            </a:r>
          </a:p>
          <a:p>
            <a:pPr>
              <a:spcBef>
                <a:spcPts val="600"/>
              </a:spcBef>
            </a:pPr>
            <a:r>
              <a:rPr lang="lt-LT" altLang="lt-LT" dirty="0"/>
              <a:t>Regioninis bendradarbiavimas su kaimynėmis</a:t>
            </a:r>
          </a:p>
          <a:p>
            <a:pPr eaLnBrk="1" hangingPunct="1">
              <a:spcBef>
                <a:spcPts val="600"/>
              </a:spcBef>
            </a:pPr>
            <a:r>
              <a:rPr lang="lt-LT" altLang="lt-LT" dirty="0"/>
              <a:t>Tyrimai</a:t>
            </a:r>
          </a:p>
          <a:p>
            <a:pPr eaLnBrk="1" hangingPunct="1">
              <a:spcBef>
                <a:spcPts val="600"/>
              </a:spcBef>
            </a:pPr>
            <a:r>
              <a:rPr lang="lt-LT" altLang="lt-LT" dirty="0"/>
              <a:t>Informacinės kampanijos / mokymai pramonės </a:t>
            </a:r>
            <a:r>
              <a:rPr lang="lt-LT" altLang="lt-LT" dirty="0" smtClean="0"/>
              <a:t>įmonėms, visuomenei, švietimas ugdymo įstaigose</a:t>
            </a:r>
            <a:endParaRPr lang="lt-LT" altLang="lt-LT" dirty="0"/>
          </a:p>
          <a:p>
            <a:pPr marL="0" indent="0" eaLnBrk="1" hangingPunct="1">
              <a:spcBef>
                <a:spcPts val="0"/>
              </a:spcBef>
              <a:buNone/>
            </a:pPr>
            <a:endParaRPr lang="lt-LT" altLang="lt-LT" dirty="0" smtClean="0"/>
          </a:p>
        </p:txBody>
      </p:sp>
    </p:spTree>
    <p:extLst>
      <p:ext uri="{BB962C8B-B14F-4D97-AF65-F5344CB8AC3E}">
        <p14:creationId xmlns:p14="http://schemas.microsoft.com/office/powerpoint/2010/main" val="1141892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468313" y="260350"/>
            <a:ext cx="8229600" cy="1143000"/>
          </a:xfrm>
        </p:spPr>
        <p:txBody>
          <a:bodyPr/>
          <a:lstStyle/>
          <a:p>
            <a:pPr eaLnBrk="1" hangingPunct="1"/>
            <a:r>
              <a:rPr lang="lt-LT" altLang="lt-LT" sz="4000" dirty="0" smtClean="0"/>
              <a:t>Pirmosios išvados ir komentarai</a:t>
            </a:r>
            <a:endParaRPr lang="en-US" altLang="lt-LT" sz="4000" dirty="0"/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107504" y="1412776"/>
            <a:ext cx="9036495" cy="5184576"/>
          </a:xfrm>
        </p:spPr>
        <p:txBody>
          <a:bodyPr/>
          <a:lstStyle/>
          <a:p>
            <a:pPr marL="514350" lvl="0" indent="-514350">
              <a:buFont typeface="+mj-lt"/>
              <a:buAutoNum type="arabicPeriod"/>
            </a:pPr>
            <a:r>
              <a:rPr lang="lt-LT" sz="2800" dirty="0"/>
              <a:t>Pirmiausia būtina įgyvendinti visas pasirašytas ir ratifikuotas susijusias Konvencijas, galiojančius ES ir nacionalinius teisės aktus, </a:t>
            </a:r>
            <a:r>
              <a:rPr lang="lt-LT" sz="2800" dirty="0" err="1"/>
              <a:t>t.y</a:t>
            </a:r>
            <a:r>
              <a:rPr lang="lt-LT" sz="2800" dirty="0"/>
              <a:t>. vadinamąsias esamas </a:t>
            </a:r>
            <a:r>
              <a:rPr lang="lt-LT" sz="2800" dirty="0" smtClean="0"/>
              <a:t>priemones – labai svarbu</a:t>
            </a:r>
            <a:r>
              <a:rPr lang="ru-RU" sz="2800" dirty="0" smtClean="0"/>
              <a:t>!</a:t>
            </a:r>
            <a:endParaRPr lang="lt-LT" sz="2800" dirty="0" smtClean="0"/>
          </a:p>
          <a:p>
            <a:pPr marL="514350" lvl="0" indent="-514350">
              <a:buFont typeface="+mj-lt"/>
              <a:buAutoNum type="arabicPeriod"/>
            </a:pPr>
            <a:r>
              <a:rPr lang="lt-LT" sz="2800" dirty="0" smtClean="0"/>
              <a:t>Per </a:t>
            </a:r>
            <a:r>
              <a:rPr lang="lt-LT" sz="2800" dirty="0"/>
              <a:t>mažai tyrimų apie ūkio sektorių ir pavojų (apkrovų) ryšius, pastarųjų poveikį ekosistemoms ir pačias </a:t>
            </a:r>
            <a:r>
              <a:rPr lang="lt-LT" sz="2800" dirty="0" smtClean="0"/>
              <a:t>ekosistemas; </a:t>
            </a:r>
            <a:r>
              <a:rPr lang="lt-LT" sz="2800" dirty="0"/>
              <a:t>GAB nustatyta ne visiems </a:t>
            </a:r>
            <a:r>
              <a:rPr lang="lt-LT" sz="2800" dirty="0" smtClean="0"/>
              <a:t>deskriptoriams. </a:t>
            </a:r>
          </a:p>
          <a:p>
            <a:pPr marL="514350" lvl="0" indent="-514350">
              <a:buFont typeface="+mj-lt"/>
              <a:buAutoNum type="arabicPeriod"/>
            </a:pPr>
            <a:r>
              <a:rPr lang="lt-LT" sz="2800" dirty="0" smtClean="0"/>
              <a:t> Svarbu derinti </a:t>
            </a:r>
            <a:r>
              <a:rPr lang="lt-LT" sz="2800" dirty="0"/>
              <a:t>priemones su kitomis Baltijos jūros </a:t>
            </a:r>
            <a:r>
              <a:rPr lang="lt-LT" sz="2800" dirty="0" smtClean="0"/>
              <a:t>šalimis</a:t>
            </a:r>
          </a:p>
          <a:p>
            <a:pPr marL="514350" indent="-514350">
              <a:buFont typeface="+mj-lt"/>
              <a:buAutoNum type="arabicPeriod"/>
            </a:pPr>
            <a:r>
              <a:rPr lang="lt-LT" altLang="lt-LT" sz="2800" dirty="0"/>
              <a:t>Jūros vertės, kurių negalima išreikšti skaičiais, gali būti labai svarbios. </a:t>
            </a:r>
          </a:p>
          <a:p>
            <a:pPr marL="514350" lvl="0" indent="-514350">
              <a:buFont typeface="+mj-lt"/>
              <a:buAutoNum type="arabicPeriod"/>
            </a:pPr>
            <a:endParaRPr lang="lt-LT" dirty="0"/>
          </a:p>
          <a:p>
            <a:pPr marL="0" lvl="0" indent="0">
              <a:buNone/>
            </a:pPr>
            <a:endParaRPr lang="en-US" altLang="lt-LT" dirty="0" smtClean="0"/>
          </a:p>
        </p:txBody>
      </p:sp>
    </p:spTree>
    <p:extLst>
      <p:ext uri="{BB962C8B-B14F-4D97-AF65-F5344CB8AC3E}">
        <p14:creationId xmlns:p14="http://schemas.microsoft.com/office/powerpoint/2010/main" val="2215556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lt-LT" altLang="lt-LT" dirty="0" smtClean="0">
                <a:solidFill>
                  <a:srgbClr val="006600"/>
                </a:solidFill>
              </a:rPr>
              <a:t>A</a:t>
            </a:r>
            <a:r>
              <a:rPr lang="lt-LT" altLang="lt-LT" b="1" dirty="0" smtClean="0">
                <a:solidFill>
                  <a:srgbClr val="006600"/>
                </a:solidFill>
              </a:rPr>
              <a:t>čiū</a:t>
            </a:r>
            <a:r>
              <a:rPr lang="en-US" altLang="lt-LT" dirty="0" smtClean="0">
                <a:solidFill>
                  <a:srgbClr val="006600"/>
                </a:solidFill>
              </a:rPr>
              <a:t>! </a:t>
            </a:r>
            <a:r>
              <a:rPr lang="en-US" altLang="lt-LT" b="1" dirty="0" smtClean="0">
                <a:solidFill>
                  <a:srgbClr val="006600"/>
                </a:solidFill>
              </a:rPr>
              <a:t/>
            </a:r>
            <a:br>
              <a:rPr lang="en-US" altLang="lt-LT" b="1" dirty="0" smtClean="0">
                <a:solidFill>
                  <a:srgbClr val="006600"/>
                </a:solidFill>
              </a:rPr>
            </a:br>
            <a:r>
              <a:rPr lang="lt-LT" altLang="lt-LT" b="1" dirty="0" smtClean="0">
                <a:solidFill>
                  <a:srgbClr val="006600"/>
                </a:solidFill>
              </a:rPr>
              <a:t>Sėkmės</a:t>
            </a:r>
            <a:r>
              <a:rPr lang="en-US" altLang="lt-LT" b="1" dirty="0" smtClean="0">
                <a:solidFill>
                  <a:srgbClr val="006600"/>
                </a:solidFill>
              </a:rPr>
              <a:t>!</a:t>
            </a:r>
            <a:endParaRPr lang="lt-LT" altLang="lt-LT" b="1" dirty="0" smtClean="0">
              <a:solidFill>
                <a:srgbClr val="00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8049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4211960" y="1628800"/>
            <a:ext cx="4360469" cy="43254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t-LT" dirty="0" smtClean="0"/>
              <a:t>Turinys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934994" cy="4525963"/>
          </a:xfrm>
        </p:spPr>
        <p:txBody>
          <a:bodyPr>
            <a:normAutofit/>
          </a:bodyPr>
          <a:lstStyle/>
          <a:p>
            <a:pPr defTabSz="4175125">
              <a:lnSpc>
                <a:spcPct val="80000"/>
              </a:lnSpc>
              <a:buClr>
                <a:srgbClr val="76A938"/>
              </a:buClr>
              <a:defRPr/>
            </a:pPr>
            <a:r>
              <a:rPr lang="lt-LT" dirty="0" smtClean="0"/>
              <a:t>2014-2020 </a:t>
            </a:r>
            <a:r>
              <a:rPr lang="lt-LT" dirty="0" err="1" smtClean="0"/>
              <a:t>m</a:t>
            </a:r>
            <a:r>
              <a:rPr lang="lt-LT" dirty="0" smtClean="0"/>
              <a:t>. Veiksmų programos SPAV rezultatai</a:t>
            </a:r>
            <a:endParaRPr lang="en-US" dirty="0"/>
          </a:p>
          <a:p>
            <a:pPr defTabSz="4175125">
              <a:lnSpc>
                <a:spcPct val="80000"/>
              </a:lnSpc>
              <a:buClr>
                <a:srgbClr val="76A938"/>
              </a:buClr>
              <a:defRPr/>
            </a:pPr>
            <a:r>
              <a:rPr lang="lt-LT" dirty="0" smtClean="0"/>
              <a:t>Jūros strategijos pagrindų direktyva ir jos įgyvendinimas Lietuvoje. Sąsajos su galimomis priemonėmis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89522F-A6B7-42E4-855F-3A28CF6B590E}" type="datetime1">
              <a:rPr lang="en-US" smtClean="0"/>
              <a:pPr/>
              <a:t>2/27/2014</a:t>
            </a:fld>
            <a:endParaRPr lang="fi-FI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1A3D37B-2E0D-0D42-B0C2-2F7C16CA900F}" type="slidenum">
              <a:rPr lang="fi-FI" smtClean="0"/>
              <a:pPr/>
              <a:t>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70819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8856984" cy="1143000"/>
          </a:xfrm>
        </p:spPr>
        <p:txBody>
          <a:bodyPr>
            <a:normAutofit fontScale="90000"/>
          </a:bodyPr>
          <a:lstStyle/>
          <a:p>
            <a:r>
              <a:rPr lang="lt-LT" dirty="0" smtClean="0"/>
              <a:t>Veiksmų programos strateginis pasekmių aplinkai vertinimas: komponentai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700808"/>
            <a:ext cx="8229600" cy="4320480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lt-LT" dirty="0" smtClean="0"/>
              <a:t>požeminio </a:t>
            </a:r>
            <a:r>
              <a:rPr lang="lt-LT" dirty="0"/>
              <a:t>ir paviršinio vandens išteklių </a:t>
            </a:r>
            <a:r>
              <a:rPr lang="lt-LT" dirty="0" smtClean="0"/>
              <a:t>valdymas</a:t>
            </a:r>
            <a:endParaRPr lang="lt-LT" dirty="0"/>
          </a:p>
          <a:p>
            <a:pPr lvl="0"/>
            <a:r>
              <a:rPr lang="lt-LT" dirty="0"/>
              <a:t>oro taršos </a:t>
            </a:r>
            <a:r>
              <a:rPr lang="lt-LT" dirty="0" smtClean="0"/>
              <a:t>mažinimas</a:t>
            </a:r>
            <a:endParaRPr lang="lt-LT" dirty="0"/>
          </a:p>
          <a:p>
            <a:pPr lvl="0"/>
            <a:r>
              <a:rPr lang="lt-LT" dirty="0"/>
              <a:t>išteklių naudojimas ir atliekų </a:t>
            </a:r>
            <a:r>
              <a:rPr lang="lt-LT" dirty="0" smtClean="0"/>
              <a:t>tvarkymas</a:t>
            </a:r>
            <a:endParaRPr lang="lt-LT" dirty="0"/>
          </a:p>
          <a:p>
            <a:pPr lvl="0"/>
            <a:r>
              <a:rPr lang="lt-LT" dirty="0"/>
              <a:t>biologinės įvairovės, kraštovaizdžio, „</a:t>
            </a:r>
            <a:r>
              <a:rPr lang="lt-LT" dirty="0" err="1"/>
              <a:t>Natura</a:t>
            </a:r>
            <a:r>
              <a:rPr lang="lt-LT" dirty="0"/>
              <a:t> 2000“ ir nacionalinių saugomų teritorijų </a:t>
            </a:r>
            <a:r>
              <a:rPr lang="lt-LT" dirty="0" smtClean="0"/>
              <a:t>apsauga</a:t>
            </a:r>
            <a:endParaRPr lang="lt-LT" dirty="0"/>
          </a:p>
          <a:p>
            <a:pPr lvl="0"/>
            <a:r>
              <a:rPr lang="lt-LT" dirty="0"/>
              <a:t>klimato kaita ir energetikos </a:t>
            </a:r>
            <a:r>
              <a:rPr lang="lt-LT" dirty="0" smtClean="0"/>
              <a:t>efektyvumas</a:t>
            </a:r>
            <a:endParaRPr lang="lt-LT" dirty="0"/>
          </a:p>
          <a:p>
            <a:pPr lvl="0"/>
            <a:r>
              <a:rPr lang="lt-LT" dirty="0"/>
              <a:t>dirvožemio būklės </a:t>
            </a:r>
            <a:r>
              <a:rPr lang="lt-LT" dirty="0" smtClean="0"/>
              <a:t>valdymas</a:t>
            </a:r>
          </a:p>
          <a:p>
            <a:pPr lvl="0"/>
            <a:r>
              <a:rPr lang="lt-LT" dirty="0" smtClean="0"/>
              <a:t>miškų išteklių valdymas</a:t>
            </a:r>
          </a:p>
          <a:p>
            <a:pPr lvl="0"/>
            <a:r>
              <a:rPr lang="lt-LT" dirty="0" smtClean="0"/>
              <a:t>sveikatos apsauga</a:t>
            </a:r>
            <a:endParaRPr lang="lt-LT" dirty="0"/>
          </a:p>
          <a:p>
            <a:pPr lvl="0"/>
            <a:r>
              <a:rPr lang="lt-LT" dirty="0"/>
              <a:t>kultūros paveldo </a:t>
            </a:r>
            <a:r>
              <a:rPr lang="lt-LT" dirty="0" smtClean="0"/>
              <a:t>apsauga</a:t>
            </a:r>
            <a:endParaRPr lang="lt-LT" dirty="0"/>
          </a:p>
          <a:p>
            <a:pPr defTabSz="4175125">
              <a:lnSpc>
                <a:spcPct val="80000"/>
              </a:lnSpc>
              <a:buClr>
                <a:srgbClr val="76A938"/>
              </a:buClr>
              <a:defRPr/>
            </a:pPr>
            <a:endParaRPr lang="en-US" dirty="0"/>
          </a:p>
          <a:p>
            <a:pPr defTabSz="4175125">
              <a:lnSpc>
                <a:spcPct val="80000"/>
              </a:lnSpc>
              <a:buClr>
                <a:srgbClr val="76A938"/>
              </a:buClr>
              <a:defRPr/>
            </a:pP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89522F-A6B7-42E4-855F-3A28CF6B590E}" type="datetime1">
              <a:rPr lang="en-US" smtClean="0"/>
              <a:pPr/>
              <a:t>2/27/2014</a:t>
            </a:fld>
            <a:endParaRPr lang="fi-FI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1A3D37B-2E0D-0D42-B0C2-2F7C16CA900F}" type="slidenum">
              <a:rPr lang="fi-FI" smtClean="0"/>
              <a:pPr/>
              <a:t>3</a:t>
            </a:fld>
            <a:endParaRPr lang="fi-FI"/>
          </a:p>
        </p:txBody>
      </p:sp>
      <p:sp>
        <p:nvSpPr>
          <p:cNvPr id="7" name="Donut 6"/>
          <p:cNvSpPr/>
          <p:nvPr/>
        </p:nvSpPr>
        <p:spPr>
          <a:xfrm>
            <a:off x="683568" y="1556792"/>
            <a:ext cx="7848872" cy="648072"/>
          </a:xfrm>
          <a:prstGeom prst="donut">
            <a:avLst>
              <a:gd name="adj" fmla="val 1206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0088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z="4000" dirty="0" smtClean="0"/>
              <a:t>Požeminio </a:t>
            </a:r>
            <a:r>
              <a:rPr lang="lt-LT" sz="4000" dirty="0"/>
              <a:t>ir paviršinio vandens išteklių </a:t>
            </a:r>
            <a:r>
              <a:rPr lang="lt-LT" sz="4000" dirty="0" smtClean="0"/>
              <a:t>valdymas: vertinimo logika</a:t>
            </a:r>
            <a:endParaRPr lang="fi-FI" sz="4000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4294967295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9834E40-AEBA-49E1-89DE-CBB82ECD3C4A}" type="datetime1">
              <a:rPr lang="en-US" smtClean="0"/>
              <a:pPr/>
              <a:t>2/27/2014</a:t>
            </a:fld>
            <a:endParaRPr lang="fi-FI" dirty="0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F7F140F-8C32-4E40-AA24-88F2F99035FA}" type="slidenum">
              <a:rPr lang="fi-FI" smtClean="0"/>
              <a:pPr/>
              <a:t>4</a:t>
            </a:fld>
            <a:endParaRPr lang="fi-FI" dirty="0"/>
          </a:p>
        </p:txBody>
      </p:sp>
      <p:sp>
        <p:nvSpPr>
          <p:cNvPr id="7" name="TextBox 6"/>
          <p:cNvSpPr txBox="1"/>
          <p:nvPr/>
        </p:nvSpPr>
        <p:spPr>
          <a:xfrm>
            <a:off x="323528" y="2032079"/>
            <a:ext cx="2088232" cy="1631216"/>
          </a:xfrm>
          <a:prstGeom prst="rect">
            <a:avLst/>
          </a:prstGeom>
          <a:noFill/>
          <a:ln w="2540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lt-LT" sz="2000" b="1" dirty="0">
                <a:solidFill>
                  <a:srgbClr val="006600"/>
                </a:solidFill>
                <a:latin typeface="+mn-lt"/>
              </a:rPr>
              <a:t>Atitinkamas aplinkos apsaugos ar darnaus vystymosi tikslas</a:t>
            </a:r>
            <a:endParaRPr lang="lt-LT" sz="2000" dirty="0">
              <a:solidFill>
                <a:srgbClr val="006600"/>
              </a:solidFill>
              <a:latin typeface="+mn-lt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275856" y="2124412"/>
            <a:ext cx="2016224" cy="707886"/>
          </a:xfrm>
          <a:prstGeom prst="rect">
            <a:avLst/>
          </a:prstGeom>
          <a:noFill/>
          <a:ln w="2540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lt-LT" sz="2000" b="1" dirty="0">
                <a:solidFill>
                  <a:srgbClr val="006600"/>
                </a:solidFill>
                <a:latin typeface="+mn-lt"/>
              </a:rPr>
              <a:t>Investicinis prioritetas</a:t>
            </a:r>
          </a:p>
        </p:txBody>
      </p:sp>
      <p:sp>
        <p:nvSpPr>
          <p:cNvPr id="9" name="Rectangle 8"/>
          <p:cNvSpPr/>
          <p:nvPr/>
        </p:nvSpPr>
        <p:spPr>
          <a:xfrm>
            <a:off x="6300192" y="2028686"/>
            <a:ext cx="1728192" cy="1323439"/>
          </a:xfrm>
          <a:prstGeom prst="rect">
            <a:avLst/>
          </a:prstGeom>
          <a:noFill/>
          <a:ln w="2540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lt-LT" sz="2000" b="1" dirty="0">
                <a:solidFill>
                  <a:srgbClr val="006600"/>
                </a:solidFill>
                <a:latin typeface="+mn-lt"/>
              </a:rPr>
              <a:t>Uždaviniai / veiklos uždavinių įgyvendinimui</a:t>
            </a:r>
          </a:p>
        </p:txBody>
      </p:sp>
      <p:sp>
        <p:nvSpPr>
          <p:cNvPr id="10" name="Rectangle 9"/>
          <p:cNvSpPr/>
          <p:nvPr/>
        </p:nvSpPr>
        <p:spPr>
          <a:xfrm>
            <a:off x="5292080" y="4149080"/>
            <a:ext cx="2016224" cy="707886"/>
          </a:xfrm>
          <a:prstGeom prst="rect">
            <a:avLst/>
          </a:prstGeom>
          <a:noFill/>
          <a:ln w="2540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lt-LT" sz="2000" b="1" dirty="0">
                <a:solidFill>
                  <a:srgbClr val="006600"/>
                </a:solidFill>
                <a:latin typeface="+mn-lt"/>
              </a:rPr>
              <a:t>Tikėtinos pasekmės</a:t>
            </a:r>
          </a:p>
        </p:txBody>
      </p:sp>
      <p:sp>
        <p:nvSpPr>
          <p:cNvPr id="11" name="Right Arrow 10"/>
          <p:cNvSpPr/>
          <p:nvPr/>
        </p:nvSpPr>
        <p:spPr>
          <a:xfrm>
            <a:off x="2508259" y="2348880"/>
            <a:ext cx="720080" cy="35742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12" name="Right Arrow 11"/>
          <p:cNvSpPr/>
          <p:nvPr/>
        </p:nvSpPr>
        <p:spPr>
          <a:xfrm>
            <a:off x="5436096" y="2348880"/>
            <a:ext cx="720080" cy="35742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13" name="Down Arrow 12"/>
          <p:cNvSpPr/>
          <p:nvPr/>
        </p:nvSpPr>
        <p:spPr>
          <a:xfrm>
            <a:off x="6804248" y="3501008"/>
            <a:ext cx="360040" cy="5760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643424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0" y="116632"/>
            <a:ext cx="9284710" cy="648072"/>
          </a:xfrm>
        </p:spPr>
        <p:txBody>
          <a:bodyPr/>
          <a:lstStyle/>
          <a:p>
            <a:pPr lvl="0"/>
            <a:r>
              <a:rPr lang="lt-LT" altLang="lt-LT" sz="2300" dirty="0" smtClean="0"/>
              <a:t>Požeminio </a:t>
            </a:r>
            <a:r>
              <a:rPr lang="lt-LT" altLang="lt-LT" sz="2300" dirty="0"/>
              <a:t>ir paviršinio vandens telkinių atžvilgiu nustatyti aplinkosauginiai </a:t>
            </a:r>
            <a:r>
              <a:rPr lang="lt-LT" altLang="lt-LT" sz="2300" dirty="0" smtClean="0"/>
              <a:t>tikslai ir investiciniai prioritetai bei veiklos, kuriais jie į VP integruoti </a:t>
            </a:r>
            <a:endParaRPr lang="fi-FI" sz="2300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4294967295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0F2200B-E70F-4356-AF86-31F24550ED76}" type="datetime1">
              <a:rPr lang="en-US" smtClean="0"/>
              <a:pPr/>
              <a:t>2/27/2014</a:t>
            </a:fld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F7F140F-8C32-4E40-AA24-88F2F99035FA}" type="slidenum">
              <a:rPr lang="fi-FI" smtClean="0"/>
              <a:pPr/>
              <a:t>5</a:t>
            </a:fld>
            <a:endParaRPr lang="fi-FI" dirty="0"/>
          </a:p>
        </p:txBody>
      </p:sp>
      <p:sp>
        <p:nvSpPr>
          <p:cNvPr id="8" name="Rectangle 72"/>
          <p:cNvSpPr>
            <a:spLocks noChangeArrowheads="1"/>
          </p:cNvSpPr>
          <p:nvPr/>
        </p:nvSpPr>
        <p:spPr bwMode="auto">
          <a:xfrm>
            <a:off x="34032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lt-LT"/>
          </a:p>
        </p:txBody>
      </p:sp>
      <p:grpSp>
        <p:nvGrpSpPr>
          <p:cNvPr id="9" name="Group 1"/>
          <p:cNvGrpSpPr>
            <a:grpSpLocks/>
          </p:cNvGrpSpPr>
          <p:nvPr/>
        </p:nvGrpSpPr>
        <p:grpSpPr bwMode="auto">
          <a:xfrm>
            <a:off x="34032" y="868020"/>
            <a:ext cx="9290495" cy="5989980"/>
            <a:chOff x="832" y="594"/>
            <a:chExt cx="15400" cy="9957"/>
          </a:xfrm>
        </p:grpSpPr>
        <p:sp>
          <p:nvSpPr>
            <p:cNvPr id="10" name="Text Box 71"/>
            <p:cNvSpPr txBox="1">
              <a:spLocks noChangeArrowheads="1"/>
            </p:cNvSpPr>
            <p:nvPr/>
          </p:nvSpPr>
          <p:spPr bwMode="auto">
            <a:xfrm>
              <a:off x="832" y="4814"/>
              <a:ext cx="15400" cy="5737"/>
            </a:xfrm>
            <a:prstGeom prst="rect">
              <a:avLst/>
            </a:prstGeom>
            <a:solidFill>
              <a:srgbClr val="FFFFFF"/>
            </a:solidFill>
            <a:ln w="31750">
              <a:solidFill>
                <a:srgbClr val="9BBB59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68686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lt-LT" altLang="lt-LT" sz="11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Calibri" pitchFamily="34" charset="0"/>
                  <a:cs typeface="Times New Roman" pitchFamily="18" charset="0"/>
                </a:rPr>
                <a:t>Investiciniai prioritetai bei jų veiklos, kuriomis į veiksmų programą integruoti aplinkosauginiai tikslai</a:t>
              </a:r>
              <a:endParaRPr kumimoji="0" lang="lt-LT" altLang="lt-LT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lt-LT" altLang="lt-L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" name="Text Box 70"/>
            <p:cNvSpPr txBox="1">
              <a:spLocks noChangeArrowheads="1"/>
            </p:cNvSpPr>
            <p:nvPr/>
          </p:nvSpPr>
          <p:spPr bwMode="auto">
            <a:xfrm>
              <a:off x="832" y="594"/>
              <a:ext cx="15400" cy="3960"/>
            </a:xfrm>
            <a:prstGeom prst="rect">
              <a:avLst/>
            </a:prstGeom>
            <a:solidFill>
              <a:srgbClr val="FFFFFF"/>
            </a:solidFill>
            <a:ln w="31750">
              <a:solidFill>
                <a:srgbClr val="8064A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68686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lt-LT" altLang="lt-L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" name="Text Box 69"/>
            <p:cNvSpPr txBox="1">
              <a:spLocks noChangeArrowheads="1"/>
            </p:cNvSpPr>
            <p:nvPr/>
          </p:nvSpPr>
          <p:spPr bwMode="auto">
            <a:xfrm>
              <a:off x="1024" y="1185"/>
              <a:ext cx="3315" cy="1350"/>
            </a:xfrm>
            <a:prstGeom prst="rect">
              <a:avLst/>
            </a:prstGeom>
            <a:solidFill>
              <a:srgbClr val="8064A2"/>
            </a:solidFill>
            <a:ln w="38100">
              <a:solidFill>
                <a:srgbClr val="F2F2F2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3F3151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lt-LT" altLang="lt-LT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Calibri" pitchFamily="34" charset="0"/>
                  <a:cs typeface="Calibri" pitchFamily="34" charset="0"/>
                </a:rPr>
                <a:t>Siekti, kad iki 2021 metų būtų pasiekta gera visų paviršinio vandens telkinių būklė arba potencialas</a:t>
              </a:r>
              <a:endParaRPr kumimoji="0" lang="lt-LT" altLang="lt-L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" name="Text Box 68"/>
            <p:cNvSpPr txBox="1">
              <a:spLocks noChangeArrowheads="1"/>
            </p:cNvSpPr>
            <p:nvPr/>
          </p:nvSpPr>
          <p:spPr bwMode="auto">
            <a:xfrm>
              <a:off x="6829" y="1275"/>
              <a:ext cx="3315" cy="1350"/>
            </a:xfrm>
            <a:prstGeom prst="rect">
              <a:avLst/>
            </a:prstGeom>
            <a:solidFill>
              <a:srgbClr val="8064A2"/>
            </a:solidFill>
            <a:ln w="38100">
              <a:solidFill>
                <a:srgbClr val="F2F2F2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3F3151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lt-LT" altLang="lt-LT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Calibri" pitchFamily="34" charset="0"/>
                  <a:cs typeface="Calibri" pitchFamily="34" charset="0"/>
                </a:rPr>
                <a:t>Siekti, kad iki 2021 metų būtų pasiekta gera visų požeminio vandens telkinių būklė</a:t>
              </a:r>
              <a:endParaRPr kumimoji="0" lang="lt-LT" altLang="lt-L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" name="Text Box 67"/>
            <p:cNvSpPr txBox="1">
              <a:spLocks noChangeArrowheads="1"/>
            </p:cNvSpPr>
            <p:nvPr/>
          </p:nvSpPr>
          <p:spPr bwMode="auto">
            <a:xfrm>
              <a:off x="12068" y="1275"/>
              <a:ext cx="3315" cy="1350"/>
            </a:xfrm>
            <a:prstGeom prst="rect">
              <a:avLst/>
            </a:prstGeom>
            <a:solidFill>
              <a:srgbClr val="8064A2"/>
            </a:solidFill>
            <a:ln w="38100">
              <a:solidFill>
                <a:srgbClr val="F2F2F2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3F3151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lt-LT" altLang="lt-LT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Calibri" pitchFamily="34" charset="0"/>
                  <a:cs typeface="Calibri" pitchFamily="34" charset="0"/>
                </a:rPr>
                <a:t>Siekti, kad iki 2021 metų būtų pasiekta gera Baltijos jūros ir Kuršių marių būklė</a:t>
              </a:r>
              <a:endParaRPr kumimoji="0" lang="lt-LT" altLang="lt-L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" name="Text Box 66"/>
            <p:cNvSpPr txBox="1">
              <a:spLocks noChangeArrowheads="1"/>
            </p:cNvSpPr>
            <p:nvPr/>
          </p:nvSpPr>
          <p:spPr bwMode="auto">
            <a:xfrm>
              <a:off x="4774" y="2934"/>
              <a:ext cx="3315" cy="1440"/>
            </a:xfrm>
            <a:prstGeom prst="rect">
              <a:avLst/>
            </a:prstGeom>
            <a:solidFill>
              <a:srgbClr val="8064A2"/>
            </a:solidFill>
            <a:ln w="38100">
              <a:solidFill>
                <a:srgbClr val="F2F2F2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3F3151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lt-LT" altLang="lt-LT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Calibri" pitchFamily="34" charset="0"/>
                  <a:cs typeface="Calibri" pitchFamily="34" charset="0"/>
                </a:rPr>
                <a:t>Gerinti vandens tiekimo ir nuotekų tvarkymo paslaugų kokybę bei didinti šių paslaugų prieinamumą</a:t>
              </a:r>
              <a:endParaRPr kumimoji="0" lang="lt-LT" altLang="lt-L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" name="Text Box 65"/>
            <p:cNvSpPr txBox="1">
              <a:spLocks noChangeArrowheads="1"/>
            </p:cNvSpPr>
            <p:nvPr/>
          </p:nvSpPr>
          <p:spPr bwMode="auto">
            <a:xfrm>
              <a:off x="8569" y="2934"/>
              <a:ext cx="4283" cy="1401"/>
            </a:xfrm>
            <a:prstGeom prst="rect">
              <a:avLst/>
            </a:prstGeom>
            <a:solidFill>
              <a:srgbClr val="8064A2"/>
            </a:solidFill>
            <a:ln w="38100">
              <a:solidFill>
                <a:srgbClr val="F2F2F2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3F3151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lt-LT" altLang="lt-LT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Calibri" pitchFamily="34" charset="0"/>
                  <a:cs typeface="Calibri" pitchFamily="34" charset="0"/>
                </a:rPr>
                <a:t>Sukurti veiksmingas potvynių rizikos vertinimo ir valdymo sistemas, atsižvelgiant į socialinius, ekonominius ir aplinkosauginius aspektus</a:t>
              </a:r>
              <a:endParaRPr kumimoji="0" lang="lt-LT" altLang="lt-L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" name="AutoShape 64"/>
            <p:cNvSpPr>
              <a:spLocks noChangeShapeType="1"/>
            </p:cNvSpPr>
            <p:nvPr/>
          </p:nvSpPr>
          <p:spPr bwMode="auto">
            <a:xfrm rot="5400000" flipH="1">
              <a:off x="544" y="3900"/>
              <a:ext cx="4530" cy="1980"/>
            </a:xfrm>
            <a:prstGeom prst="bentConnector3">
              <a:avLst>
                <a:gd name="adj1" fmla="val 50000"/>
              </a:avLst>
            </a:prstGeom>
            <a:noFill/>
            <a:ln w="19050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lt-LT"/>
            </a:p>
          </p:txBody>
        </p:sp>
        <p:sp>
          <p:nvSpPr>
            <p:cNvPr id="18" name="AutoShape 63"/>
            <p:cNvSpPr>
              <a:spLocks noChangeShapeType="1"/>
            </p:cNvSpPr>
            <p:nvPr/>
          </p:nvSpPr>
          <p:spPr bwMode="auto">
            <a:xfrm>
              <a:off x="9810" y="8104"/>
              <a:ext cx="337" cy="0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lt-LT"/>
            </a:p>
          </p:txBody>
        </p:sp>
        <p:sp>
          <p:nvSpPr>
            <p:cNvPr id="19" name="AutoShape 62"/>
            <p:cNvSpPr>
              <a:spLocks noChangeShapeType="1"/>
            </p:cNvSpPr>
            <p:nvPr/>
          </p:nvSpPr>
          <p:spPr bwMode="auto">
            <a:xfrm rot="16200000">
              <a:off x="9203" y="6215"/>
              <a:ext cx="1881" cy="0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lt-LT"/>
            </a:p>
          </p:txBody>
        </p:sp>
        <p:sp>
          <p:nvSpPr>
            <p:cNvPr id="20" name="AutoShape 61"/>
            <p:cNvSpPr>
              <a:spLocks noChangeShapeType="1"/>
            </p:cNvSpPr>
            <p:nvPr/>
          </p:nvSpPr>
          <p:spPr bwMode="auto">
            <a:xfrm flipH="1">
              <a:off x="8449" y="5274"/>
              <a:ext cx="1695" cy="0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lt-LT"/>
            </a:p>
          </p:txBody>
        </p:sp>
        <p:sp>
          <p:nvSpPr>
            <p:cNvPr id="21" name="AutoShape 60"/>
            <p:cNvSpPr>
              <a:spLocks noChangeShapeType="1"/>
            </p:cNvSpPr>
            <p:nvPr/>
          </p:nvSpPr>
          <p:spPr bwMode="auto">
            <a:xfrm flipV="1">
              <a:off x="8449" y="2835"/>
              <a:ext cx="0" cy="2439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lt-LT"/>
            </a:p>
          </p:txBody>
        </p:sp>
        <p:sp>
          <p:nvSpPr>
            <p:cNvPr id="22" name="AutoShape 59"/>
            <p:cNvSpPr>
              <a:spLocks noChangeShapeType="1"/>
            </p:cNvSpPr>
            <p:nvPr/>
          </p:nvSpPr>
          <p:spPr bwMode="auto">
            <a:xfrm flipH="1">
              <a:off x="6964" y="2835"/>
              <a:ext cx="1485" cy="0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lt-LT"/>
            </a:p>
          </p:txBody>
        </p:sp>
        <p:sp>
          <p:nvSpPr>
            <p:cNvPr id="23" name="AutoShape 58"/>
            <p:cNvSpPr>
              <a:spLocks noChangeShapeType="1"/>
            </p:cNvSpPr>
            <p:nvPr/>
          </p:nvSpPr>
          <p:spPr bwMode="auto">
            <a:xfrm flipV="1">
              <a:off x="6964" y="2625"/>
              <a:ext cx="0" cy="210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lt-LT"/>
            </a:p>
          </p:txBody>
        </p:sp>
        <p:sp>
          <p:nvSpPr>
            <p:cNvPr id="24" name="AutoShape 57"/>
            <p:cNvSpPr>
              <a:spLocks noChangeShapeType="1"/>
            </p:cNvSpPr>
            <p:nvPr/>
          </p:nvSpPr>
          <p:spPr bwMode="auto">
            <a:xfrm>
              <a:off x="9810" y="9034"/>
              <a:ext cx="334" cy="0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lt-LT"/>
            </a:p>
          </p:txBody>
        </p:sp>
        <p:sp>
          <p:nvSpPr>
            <p:cNvPr id="25" name="AutoShape 56"/>
            <p:cNvSpPr>
              <a:spLocks noChangeShapeType="1"/>
            </p:cNvSpPr>
            <p:nvPr/>
          </p:nvSpPr>
          <p:spPr bwMode="auto">
            <a:xfrm>
              <a:off x="10144" y="7155"/>
              <a:ext cx="3" cy="1879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lt-LT"/>
            </a:p>
          </p:txBody>
        </p:sp>
        <p:sp>
          <p:nvSpPr>
            <p:cNvPr id="26" name="AutoShape 55"/>
            <p:cNvSpPr>
              <a:spLocks noChangeShapeType="1"/>
            </p:cNvSpPr>
            <p:nvPr/>
          </p:nvSpPr>
          <p:spPr bwMode="auto">
            <a:xfrm>
              <a:off x="12852" y="8325"/>
              <a:ext cx="307" cy="0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lt-LT"/>
            </a:p>
          </p:txBody>
        </p:sp>
        <p:sp>
          <p:nvSpPr>
            <p:cNvPr id="27" name="AutoShape 54"/>
            <p:cNvSpPr>
              <a:spLocks noChangeShapeType="1"/>
            </p:cNvSpPr>
            <p:nvPr/>
          </p:nvSpPr>
          <p:spPr bwMode="auto">
            <a:xfrm flipV="1">
              <a:off x="13159" y="5115"/>
              <a:ext cx="1" cy="3210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lt-LT"/>
            </a:p>
          </p:txBody>
        </p:sp>
        <p:sp>
          <p:nvSpPr>
            <p:cNvPr id="28" name="AutoShape 53"/>
            <p:cNvSpPr>
              <a:spLocks noChangeShapeType="1"/>
            </p:cNvSpPr>
            <p:nvPr/>
          </p:nvSpPr>
          <p:spPr bwMode="auto">
            <a:xfrm>
              <a:off x="3672" y="7965"/>
              <a:ext cx="405" cy="0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lt-LT"/>
            </a:p>
          </p:txBody>
        </p:sp>
        <p:sp>
          <p:nvSpPr>
            <p:cNvPr id="29" name="AutoShape 52"/>
            <p:cNvSpPr>
              <a:spLocks noChangeShapeType="1"/>
            </p:cNvSpPr>
            <p:nvPr/>
          </p:nvSpPr>
          <p:spPr bwMode="auto">
            <a:xfrm flipV="1">
              <a:off x="3935" y="3060"/>
              <a:ext cx="0" cy="4905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lt-LT"/>
            </a:p>
          </p:txBody>
        </p:sp>
        <p:sp>
          <p:nvSpPr>
            <p:cNvPr id="30" name="AutoShape 51"/>
            <p:cNvSpPr>
              <a:spLocks noChangeShapeType="1"/>
            </p:cNvSpPr>
            <p:nvPr/>
          </p:nvSpPr>
          <p:spPr bwMode="auto">
            <a:xfrm>
              <a:off x="3934" y="3060"/>
              <a:ext cx="570" cy="0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lt-LT"/>
            </a:p>
          </p:txBody>
        </p:sp>
        <p:sp>
          <p:nvSpPr>
            <p:cNvPr id="31" name="AutoShape 50"/>
            <p:cNvSpPr>
              <a:spLocks noChangeShapeType="1"/>
            </p:cNvSpPr>
            <p:nvPr/>
          </p:nvSpPr>
          <p:spPr bwMode="auto">
            <a:xfrm flipV="1">
              <a:off x="4504" y="1920"/>
              <a:ext cx="0" cy="1140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lt-LT"/>
            </a:p>
          </p:txBody>
        </p:sp>
        <p:sp>
          <p:nvSpPr>
            <p:cNvPr id="32" name="AutoShape 49"/>
            <p:cNvSpPr>
              <a:spLocks noChangeShapeType="1"/>
            </p:cNvSpPr>
            <p:nvPr/>
          </p:nvSpPr>
          <p:spPr bwMode="auto">
            <a:xfrm>
              <a:off x="4504" y="1920"/>
              <a:ext cx="2325" cy="0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lt-LT"/>
            </a:p>
          </p:txBody>
        </p:sp>
        <p:sp>
          <p:nvSpPr>
            <p:cNvPr id="33" name="AutoShape 48"/>
            <p:cNvSpPr>
              <a:spLocks noChangeShapeType="1"/>
            </p:cNvSpPr>
            <p:nvPr/>
          </p:nvSpPr>
          <p:spPr bwMode="auto">
            <a:xfrm flipV="1">
              <a:off x="4077" y="3495"/>
              <a:ext cx="1" cy="4470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lt-LT"/>
            </a:p>
          </p:txBody>
        </p:sp>
        <p:sp>
          <p:nvSpPr>
            <p:cNvPr id="34" name="AutoShape 47"/>
            <p:cNvSpPr>
              <a:spLocks noChangeShapeType="1"/>
            </p:cNvSpPr>
            <p:nvPr/>
          </p:nvSpPr>
          <p:spPr bwMode="auto">
            <a:xfrm>
              <a:off x="4077" y="3495"/>
              <a:ext cx="517" cy="0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lt-LT"/>
            </a:p>
          </p:txBody>
        </p:sp>
        <p:sp>
          <p:nvSpPr>
            <p:cNvPr id="35" name="AutoShape 46"/>
            <p:cNvSpPr>
              <a:spLocks noChangeShapeType="1"/>
            </p:cNvSpPr>
            <p:nvPr/>
          </p:nvSpPr>
          <p:spPr bwMode="auto">
            <a:xfrm flipV="1">
              <a:off x="4594" y="975"/>
              <a:ext cx="0" cy="2520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lt-LT"/>
            </a:p>
          </p:txBody>
        </p:sp>
        <p:sp>
          <p:nvSpPr>
            <p:cNvPr id="36" name="AutoShape 45"/>
            <p:cNvSpPr>
              <a:spLocks noChangeShapeType="1"/>
            </p:cNvSpPr>
            <p:nvPr/>
          </p:nvSpPr>
          <p:spPr bwMode="auto">
            <a:xfrm>
              <a:off x="4594" y="975"/>
              <a:ext cx="9114" cy="0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lt-LT"/>
            </a:p>
          </p:txBody>
        </p:sp>
        <p:sp>
          <p:nvSpPr>
            <p:cNvPr id="37" name="AutoShape 44"/>
            <p:cNvSpPr>
              <a:spLocks noChangeShapeType="1"/>
            </p:cNvSpPr>
            <p:nvPr/>
          </p:nvSpPr>
          <p:spPr bwMode="auto">
            <a:xfrm>
              <a:off x="13709" y="975"/>
              <a:ext cx="0" cy="30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lt-LT"/>
            </a:p>
          </p:txBody>
        </p:sp>
        <p:sp>
          <p:nvSpPr>
            <p:cNvPr id="38" name="AutoShape 43"/>
            <p:cNvSpPr>
              <a:spLocks noChangeShapeType="1"/>
            </p:cNvSpPr>
            <p:nvPr/>
          </p:nvSpPr>
          <p:spPr bwMode="auto">
            <a:xfrm flipH="1">
              <a:off x="942" y="9176"/>
              <a:ext cx="178" cy="0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lt-LT"/>
            </a:p>
          </p:txBody>
        </p:sp>
        <p:sp>
          <p:nvSpPr>
            <p:cNvPr id="39" name="AutoShape 42"/>
            <p:cNvSpPr>
              <a:spLocks noChangeShapeType="1"/>
            </p:cNvSpPr>
            <p:nvPr/>
          </p:nvSpPr>
          <p:spPr bwMode="auto">
            <a:xfrm flipV="1">
              <a:off x="942" y="5274"/>
              <a:ext cx="0" cy="3902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lt-LT"/>
            </a:p>
          </p:txBody>
        </p:sp>
        <p:sp>
          <p:nvSpPr>
            <p:cNvPr id="40" name="AutoShape 41"/>
            <p:cNvSpPr>
              <a:spLocks noChangeShapeType="1"/>
            </p:cNvSpPr>
            <p:nvPr/>
          </p:nvSpPr>
          <p:spPr bwMode="auto">
            <a:xfrm>
              <a:off x="942" y="5274"/>
              <a:ext cx="4645" cy="0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lt-LT"/>
            </a:p>
          </p:txBody>
        </p:sp>
        <p:sp>
          <p:nvSpPr>
            <p:cNvPr id="41" name="AutoShape 40"/>
            <p:cNvSpPr>
              <a:spLocks noChangeShapeType="1"/>
            </p:cNvSpPr>
            <p:nvPr/>
          </p:nvSpPr>
          <p:spPr bwMode="auto">
            <a:xfrm flipV="1">
              <a:off x="5587" y="4374"/>
              <a:ext cx="0" cy="900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lt-LT"/>
            </a:p>
          </p:txBody>
        </p:sp>
        <p:sp>
          <p:nvSpPr>
            <p:cNvPr id="42" name="AutoShape 39"/>
            <p:cNvSpPr>
              <a:spLocks noChangeShapeType="1"/>
            </p:cNvSpPr>
            <p:nvPr/>
          </p:nvSpPr>
          <p:spPr bwMode="auto">
            <a:xfrm>
              <a:off x="6672" y="7155"/>
              <a:ext cx="406" cy="0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lt-LT"/>
            </a:p>
          </p:txBody>
        </p:sp>
        <p:sp>
          <p:nvSpPr>
            <p:cNvPr id="43" name="AutoShape 38"/>
            <p:cNvSpPr>
              <a:spLocks noChangeShapeType="1"/>
            </p:cNvSpPr>
            <p:nvPr/>
          </p:nvSpPr>
          <p:spPr bwMode="auto">
            <a:xfrm>
              <a:off x="6786" y="8325"/>
              <a:ext cx="292" cy="0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lt-LT"/>
            </a:p>
          </p:txBody>
        </p:sp>
        <p:sp>
          <p:nvSpPr>
            <p:cNvPr id="44" name="AutoShape 37"/>
            <p:cNvSpPr>
              <a:spLocks noChangeShapeType="1"/>
            </p:cNvSpPr>
            <p:nvPr/>
          </p:nvSpPr>
          <p:spPr bwMode="auto">
            <a:xfrm flipV="1">
              <a:off x="7078" y="4956"/>
              <a:ext cx="1" cy="4395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lt-LT"/>
            </a:p>
          </p:txBody>
        </p:sp>
        <p:sp>
          <p:nvSpPr>
            <p:cNvPr id="45" name="AutoShape 36"/>
            <p:cNvSpPr>
              <a:spLocks noChangeShapeType="1"/>
            </p:cNvSpPr>
            <p:nvPr/>
          </p:nvSpPr>
          <p:spPr bwMode="auto">
            <a:xfrm>
              <a:off x="7078" y="4956"/>
              <a:ext cx="3195" cy="1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lt-LT"/>
            </a:p>
          </p:txBody>
        </p:sp>
        <p:sp>
          <p:nvSpPr>
            <p:cNvPr id="46" name="AutoShape 35"/>
            <p:cNvSpPr>
              <a:spLocks noChangeShapeType="1"/>
            </p:cNvSpPr>
            <p:nvPr/>
          </p:nvSpPr>
          <p:spPr bwMode="auto">
            <a:xfrm flipV="1">
              <a:off x="10273" y="4374"/>
              <a:ext cx="0" cy="582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lt-LT"/>
            </a:p>
          </p:txBody>
        </p:sp>
        <p:sp>
          <p:nvSpPr>
            <p:cNvPr id="47" name="AutoShape 34"/>
            <p:cNvSpPr>
              <a:spLocks noChangeShapeType="1"/>
            </p:cNvSpPr>
            <p:nvPr/>
          </p:nvSpPr>
          <p:spPr bwMode="auto">
            <a:xfrm>
              <a:off x="15900" y="8383"/>
              <a:ext cx="266" cy="0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lt-LT"/>
            </a:p>
          </p:txBody>
        </p:sp>
        <p:sp>
          <p:nvSpPr>
            <p:cNvPr id="48" name="AutoShape 33"/>
            <p:cNvSpPr>
              <a:spLocks noChangeShapeType="1"/>
            </p:cNvSpPr>
            <p:nvPr/>
          </p:nvSpPr>
          <p:spPr bwMode="auto">
            <a:xfrm flipV="1">
              <a:off x="16168" y="711"/>
              <a:ext cx="0" cy="7672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lt-LT"/>
            </a:p>
          </p:txBody>
        </p:sp>
        <p:sp>
          <p:nvSpPr>
            <p:cNvPr id="49" name="AutoShape 32"/>
            <p:cNvSpPr>
              <a:spLocks noChangeShapeType="1"/>
            </p:cNvSpPr>
            <p:nvPr/>
          </p:nvSpPr>
          <p:spPr bwMode="auto">
            <a:xfrm flipH="1">
              <a:off x="8452" y="711"/>
              <a:ext cx="7714" cy="0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lt-LT"/>
            </a:p>
          </p:txBody>
        </p:sp>
        <p:sp>
          <p:nvSpPr>
            <p:cNvPr id="50" name="AutoShape 31"/>
            <p:cNvSpPr>
              <a:spLocks noChangeShapeType="1"/>
            </p:cNvSpPr>
            <p:nvPr/>
          </p:nvSpPr>
          <p:spPr bwMode="auto">
            <a:xfrm flipH="1">
              <a:off x="3009" y="4672"/>
              <a:ext cx="13157" cy="0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lt-LT"/>
            </a:p>
          </p:txBody>
        </p:sp>
        <p:sp>
          <p:nvSpPr>
            <p:cNvPr id="51" name="AutoShape 30"/>
            <p:cNvSpPr>
              <a:spLocks noChangeShapeType="1"/>
            </p:cNvSpPr>
            <p:nvPr/>
          </p:nvSpPr>
          <p:spPr bwMode="auto">
            <a:xfrm flipV="1">
              <a:off x="3009" y="2535"/>
              <a:ext cx="0" cy="2137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lt-LT"/>
            </a:p>
          </p:txBody>
        </p:sp>
        <p:sp>
          <p:nvSpPr>
            <p:cNvPr id="52" name="AutoShape 29"/>
            <p:cNvSpPr>
              <a:spLocks noChangeShapeType="1"/>
            </p:cNvSpPr>
            <p:nvPr/>
          </p:nvSpPr>
          <p:spPr bwMode="auto">
            <a:xfrm>
              <a:off x="8452" y="711"/>
              <a:ext cx="0" cy="564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lt-LT"/>
            </a:p>
          </p:txBody>
        </p:sp>
        <p:sp>
          <p:nvSpPr>
            <p:cNvPr id="53" name="AutoShape 28"/>
            <p:cNvSpPr>
              <a:spLocks noChangeShapeType="1"/>
            </p:cNvSpPr>
            <p:nvPr/>
          </p:nvSpPr>
          <p:spPr bwMode="auto">
            <a:xfrm rot="5400000" flipH="1">
              <a:off x="10657" y="2614"/>
              <a:ext cx="3195" cy="1808"/>
            </a:xfrm>
            <a:prstGeom prst="bentConnector3">
              <a:avLst>
                <a:gd name="adj1" fmla="val 72236"/>
              </a:avLst>
            </a:prstGeom>
            <a:noFill/>
            <a:ln w="1905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lt-LT"/>
            </a:p>
          </p:txBody>
        </p:sp>
        <p:sp>
          <p:nvSpPr>
            <p:cNvPr id="54" name="AutoShape 27"/>
            <p:cNvSpPr>
              <a:spLocks noChangeShapeType="1"/>
            </p:cNvSpPr>
            <p:nvPr/>
          </p:nvSpPr>
          <p:spPr bwMode="auto">
            <a:xfrm flipH="1">
              <a:off x="10144" y="1920"/>
              <a:ext cx="1207" cy="0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lt-LT"/>
            </a:p>
          </p:txBody>
        </p:sp>
        <p:sp>
          <p:nvSpPr>
            <p:cNvPr id="55" name="AutoShape 26"/>
            <p:cNvSpPr>
              <a:spLocks noChangeArrowheads="1"/>
            </p:cNvSpPr>
            <p:nvPr/>
          </p:nvSpPr>
          <p:spPr bwMode="auto">
            <a:xfrm>
              <a:off x="1024" y="5379"/>
              <a:ext cx="2678" cy="4515"/>
            </a:xfrm>
            <a:prstGeom prst="roundRect">
              <a:avLst>
                <a:gd name="adj" fmla="val 16667"/>
              </a:avLst>
            </a:prstGeom>
            <a:solidFill>
              <a:srgbClr val="9BBB59"/>
            </a:solidFill>
            <a:ln w="38100">
              <a:solidFill>
                <a:srgbClr val="F2F2F2"/>
              </a:solidFill>
              <a:round/>
              <a:headEnd/>
              <a:tailEnd/>
            </a:ln>
            <a:effectLst>
              <a:outerShdw dist="28398" dir="3806097" algn="ctr" rotWithShape="0">
                <a:srgbClr val="4E6128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lt-LT"/>
            </a:p>
          </p:txBody>
        </p:sp>
        <p:sp>
          <p:nvSpPr>
            <p:cNvPr id="56" name="Text Box 25"/>
            <p:cNvSpPr txBox="1">
              <a:spLocks noChangeArrowheads="1"/>
            </p:cNvSpPr>
            <p:nvPr/>
          </p:nvSpPr>
          <p:spPr bwMode="auto">
            <a:xfrm>
              <a:off x="1107" y="5379"/>
              <a:ext cx="2595" cy="20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lt-LT" altLang="lt-LT" sz="9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Calibri" pitchFamily="34" charset="0"/>
                  <a:cs typeface="Times New Roman" pitchFamily="18" charset="0"/>
                </a:rPr>
                <a:t>5.3</a:t>
              </a:r>
              <a:r>
                <a:rPr kumimoji="0" lang="lt-LT" altLang="lt-LT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Calibri" pitchFamily="34" charset="0"/>
                  <a:cs typeface="Times New Roman" pitchFamily="18" charset="0"/>
                </a:rPr>
                <a:t> </a:t>
              </a:r>
              <a:r>
                <a:rPr kumimoji="0" lang="lt-LT" altLang="lt-LT" sz="9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Calibri" pitchFamily="34" charset="0"/>
                  <a:cs typeface="Times New Roman" pitchFamily="18" charset="0"/>
                </a:rPr>
                <a:t>Investicijos į vandens sektorių siekiant įvykdyti Europos Sąjungos aplinkos </a:t>
              </a:r>
              <a:r>
                <a:rPr kumimoji="0" lang="lt-LT" altLang="lt-LT" sz="900" b="1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Calibri" pitchFamily="34" charset="0"/>
                  <a:cs typeface="Times New Roman" pitchFamily="18" charset="0"/>
                </a:rPr>
                <a:t>acquis</a:t>
              </a:r>
              <a:r>
                <a:rPr kumimoji="0" lang="lt-LT" altLang="lt-LT" sz="9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Calibri" pitchFamily="34" charset="0"/>
                  <a:cs typeface="Times New Roman" pitchFamily="18" charset="0"/>
                </a:rPr>
                <a:t> reikalavimus ir patenkinti valstybių narių nustatytus poreikius, viršijančius tuos reikalavimus</a:t>
              </a:r>
              <a:r>
                <a:rPr kumimoji="0" lang="lt-LT" altLang="lt-LT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Calibri" pitchFamily="34" charset="0"/>
                  <a:cs typeface="Times New Roman" pitchFamily="18" charset="0"/>
                </a:rPr>
                <a:t>:</a:t>
              </a:r>
              <a:endParaRPr kumimoji="0" lang="lt-LT" altLang="lt-L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7" name="Text Box 24"/>
            <p:cNvSpPr txBox="1">
              <a:spLocks noChangeArrowheads="1"/>
            </p:cNvSpPr>
            <p:nvPr/>
          </p:nvSpPr>
          <p:spPr bwMode="auto">
            <a:xfrm>
              <a:off x="1120" y="7478"/>
              <a:ext cx="2430" cy="975"/>
            </a:xfrm>
            <a:prstGeom prst="rect">
              <a:avLst/>
            </a:prstGeom>
            <a:gradFill rotWithShape="0">
              <a:gsLst>
                <a:gs pos="0">
                  <a:srgbClr val="C2D69B"/>
                </a:gs>
                <a:gs pos="50000">
                  <a:srgbClr val="EAF1DD"/>
                </a:gs>
                <a:gs pos="100000">
                  <a:srgbClr val="C2D69B"/>
                </a:gs>
              </a:gsLst>
              <a:lin ang="18900000" scaled="1"/>
            </a:gradFill>
            <a:ln w="12700">
              <a:solidFill>
                <a:srgbClr val="C2D69B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4E6128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lt-LT" altLang="lt-LT" sz="8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Calibri" pitchFamily="34" charset="0"/>
                  <a:cs typeface="Times New Roman" pitchFamily="18" charset="0"/>
                </a:rPr>
                <a:t>Vandens išteklių valdymas Baltijos jūros ir kitų paviršinių vandens telkinių būklės gerinimas</a:t>
              </a:r>
              <a:endParaRPr kumimoji="0" lang="lt-LT" altLang="lt-L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8" name="Text Box 23"/>
            <p:cNvSpPr txBox="1">
              <a:spLocks noChangeArrowheads="1"/>
            </p:cNvSpPr>
            <p:nvPr/>
          </p:nvSpPr>
          <p:spPr bwMode="auto">
            <a:xfrm>
              <a:off x="1120" y="8518"/>
              <a:ext cx="2430" cy="1271"/>
            </a:xfrm>
            <a:prstGeom prst="rect">
              <a:avLst/>
            </a:prstGeom>
            <a:gradFill rotWithShape="0">
              <a:gsLst>
                <a:gs pos="0">
                  <a:srgbClr val="C2D69B"/>
                </a:gs>
                <a:gs pos="50000">
                  <a:srgbClr val="EAF1DD"/>
                </a:gs>
                <a:gs pos="100000">
                  <a:srgbClr val="C2D69B"/>
                </a:gs>
              </a:gsLst>
              <a:lin ang="18900000" scaled="1"/>
            </a:gradFill>
            <a:ln w="12700">
              <a:solidFill>
                <a:srgbClr val="C2D69B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4E6128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lt-LT" altLang="lt-LT" sz="8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Calibri" pitchFamily="34" charset="0"/>
                  <a:cs typeface="Times New Roman" pitchFamily="18" charset="0"/>
                </a:rPr>
                <a:t>Geriamojo vandens tiekimo ir nuotekų tvarkymo infrastruktūros plėtra ir renovacija, įskaitant įmonių valdymo efektyvumo didinimą</a:t>
              </a:r>
              <a:endParaRPr kumimoji="0" lang="lt-LT" altLang="lt-L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9" name="AutoShape 22"/>
            <p:cNvSpPr>
              <a:spLocks noChangeArrowheads="1"/>
            </p:cNvSpPr>
            <p:nvPr/>
          </p:nvSpPr>
          <p:spPr bwMode="auto">
            <a:xfrm>
              <a:off x="4231" y="5379"/>
              <a:ext cx="2716" cy="4515"/>
            </a:xfrm>
            <a:prstGeom prst="roundRect">
              <a:avLst>
                <a:gd name="adj" fmla="val 16667"/>
              </a:avLst>
            </a:prstGeom>
            <a:solidFill>
              <a:srgbClr val="9BBB59"/>
            </a:solidFill>
            <a:ln w="38100">
              <a:solidFill>
                <a:srgbClr val="F2F2F2"/>
              </a:solidFill>
              <a:round/>
              <a:headEnd/>
              <a:tailEnd/>
            </a:ln>
            <a:effectLst>
              <a:outerShdw dist="28398" dir="3806097" algn="ctr" rotWithShape="0">
                <a:srgbClr val="4E6128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lt-LT"/>
            </a:p>
          </p:txBody>
        </p:sp>
        <p:sp>
          <p:nvSpPr>
            <p:cNvPr id="60" name="Text Box 21"/>
            <p:cNvSpPr txBox="1">
              <a:spLocks noChangeArrowheads="1"/>
            </p:cNvSpPr>
            <p:nvPr/>
          </p:nvSpPr>
          <p:spPr bwMode="auto">
            <a:xfrm>
              <a:off x="4242" y="5512"/>
              <a:ext cx="2633" cy="13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lt-LT" altLang="lt-LT" sz="9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Calibri" pitchFamily="34" charset="0"/>
                  <a:cs typeface="Times New Roman" pitchFamily="18" charset="0"/>
                </a:rPr>
                <a:t>5.1. Investicijų, susijusių su prisitaikymu prie klimato kaitos, įskaitant pagrįstas ekonominiu požiūriu, skatinimas:</a:t>
              </a:r>
              <a:endParaRPr kumimoji="0" lang="lt-LT" altLang="lt-L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1" name="Text Box 20"/>
            <p:cNvSpPr txBox="1">
              <a:spLocks noChangeArrowheads="1"/>
            </p:cNvSpPr>
            <p:nvPr/>
          </p:nvSpPr>
          <p:spPr bwMode="auto">
            <a:xfrm>
              <a:off x="4399" y="6856"/>
              <a:ext cx="2430" cy="985"/>
            </a:xfrm>
            <a:prstGeom prst="rect">
              <a:avLst/>
            </a:prstGeom>
            <a:gradFill rotWithShape="0">
              <a:gsLst>
                <a:gs pos="0">
                  <a:srgbClr val="C2D69B"/>
                </a:gs>
                <a:gs pos="50000">
                  <a:srgbClr val="EAF1DD"/>
                </a:gs>
                <a:gs pos="100000">
                  <a:srgbClr val="C2D69B"/>
                </a:gs>
              </a:gsLst>
              <a:lin ang="18900000" scaled="1"/>
            </a:gradFill>
            <a:ln w="12700">
              <a:solidFill>
                <a:srgbClr val="C2D69B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4E6128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lt-LT" altLang="lt-LT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Calibri" pitchFamily="34" charset="0"/>
                  <a:cs typeface="Times New Roman" pitchFamily="18" charset="0"/>
                </a:rPr>
                <a:t>Aplinkos monitoringo, vertinimo, kontrolės techninių pajėgumų optimizavimas ir klimato kaitos žinių bazės plėtra</a:t>
              </a:r>
              <a:endParaRPr kumimoji="0" lang="lt-LT" altLang="lt-L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2" name="Text Box 19"/>
            <p:cNvSpPr txBox="1">
              <a:spLocks noChangeArrowheads="1"/>
            </p:cNvSpPr>
            <p:nvPr/>
          </p:nvSpPr>
          <p:spPr bwMode="auto">
            <a:xfrm>
              <a:off x="4399" y="7965"/>
              <a:ext cx="2430" cy="955"/>
            </a:xfrm>
            <a:prstGeom prst="rect">
              <a:avLst/>
            </a:prstGeom>
            <a:gradFill rotWithShape="0">
              <a:gsLst>
                <a:gs pos="0">
                  <a:srgbClr val="C2D69B"/>
                </a:gs>
                <a:gs pos="50000">
                  <a:srgbClr val="EAF1DD"/>
                </a:gs>
                <a:gs pos="100000">
                  <a:srgbClr val="C2D69B"/>
                </a:gs>
              </a:gsLst>
              <a:lin ang="18900000" scaled="1"/>
            </a:gradFill>
            <a:ln w="12700">
              <a:solidFill>
                <a:srgbClr val="C2D69B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4E6128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lt-LT" altLang="lt-LT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Calibri" pitchFamily="34" charset="0"/>
                  <a:cs typeface="Times New Roman" pitchFamily="18" charset="0"/>
                </a:rPr>
                <a:t>Pajūrio juostos apsaugos ir potvynių rizikos valdymas bei prevencinių priemonių įgyvendinimas</a:t>
              </a:r>
              <a:endParaRPr kumimoji="0" lang="lt-LT" altLang="lt-L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3" name="AutoShape 18"/>
            <p:cNvSpPr>
              <a:spLocks noChangeArrowheads="1"/>
            </p:cNvSpPr>
            <p:nvPr/>
          </p:nvSpPr>
          <p:spPr bwMode="auto">
            <a:xfrm>
              <a:off x="7182" y="5379"/>
              <a:ext cx="2760" cy="4515"/>
            </a:xfrm>
            <a:prstGeom prst="roundRect">
              <a:avLst>
                <a:gd name="adj" fmla="val 16667"/>
              </a:avLst>
            </a:prstGeom>
            <a:solidFill>
              <a:srgbClr val="9BBB59"/>
            </a:solidFill>
            <a:ln w="38100">
              <a:solidFill>
                <a:srgbClr val="F2F2F2"/>
              </a:solidFill>
              <a:round/>
              <a:headEnd/>
              <a:tailEnd/>
            </a:ln>
            <a:effectLst>
              <a:outerShdw dist="28398" dir="3806097" algn="ctr" rotWithShape="0">
                <a:srgbClr val="4E6128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lt-LT"/>
            </a:p>
          </p:txBody>
        </p:sp>
        <p:sp>
          <p:nvSpPr>
            <p:cNvPr id="64" name="Text Box 17"/>
            <p:cNvSpPr txBox="1">
              <a:spLocks noChangeArrowheads="1"/>
            </p:cNvSpPr>
            <p:nvPr/>
          </p:nvSpPr>
          <p:spPr bwMode="auto">
            <a:xfrm>
              <a:off x="7380" y="5512"/>
              <a:ext cx="2430" cy="23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lt-LT" altLang="lt-LT" sz="9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Calibri" pitchFamily="34" charset="0"/>
                  <a:cs typeface="Times New Roman" pitchFamily="18" charset="0"/>
                </a:rPr>
                <a:t>5.2 Investicijos į atliekų sektorių siekiant įvykdyti Europos Sąjungos aplinkos </a:t>
              </a:r>
              <a:r>
                <a:rPr kumimoji="0" lang="lt-LT" altLang="lt-LT" sz="900" b="1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Calibri" pitchFamily="34" charset="0"/>
                  <a:cs typeface="Times New Roman" pitchFamily="18" charset="0"/>
                </a:rPr>
                <a:t>acquis</a:t>
              </a:r>
              <a:r>
                <a:rPr kumimoji="0" lang="lt-LT" altLang="lt-LT" sz="9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Calibri" pitchFamily="34" charset="0"/>
                  <a:cs typeface="Times New Roman" pitchFamily="18" charset="0"/>
                </a:rPr>
                <a:t> reikalavimus ir patenkinti valstybių narių nustatytus poreikius, viršijančius tuos reikalavimus:</a:t>
              </a:r>
              <a:endParaRPr kumimoji="0" lang="lt-LT" altLang="lt-L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5" name="Text Box 16"/>
            <p:cNvSpPr txBox="1">
              <a:spLocks noChangeArrowheads="1"/>
            </p:cNvSpPr>
            <p:nvPr/>
          </p:nvSpPr>
          <p:spPr bwMode="auto">
            <a:xfrm>
              <a:off x="7416" y="7984"/>
              <a:ext cx="2430" cy="742"/>
            </a:xfrm>
            <a:prstGeom prst="rect">
              <a:avLst/>
            </a:prstGeom>
            <a:gradFill rotWithShape="0">
              <a:gsLst>
                <a:gs pos="0">
                  <a:srgbClr val="C2D69B"/>
                </a:gs>
                <a:gs pos="50000">
                  <a:srgbClr val="EAF1DD"/>
                </a:gs>
                <a:gs pos="100000">
                  <a:srgbClr val="C2D69B"/>
                </a:gs>
              </a:gsLst>
              <a:lin ang="18900000" scaled="1"/>
            </a:gradFill>
            <a:ln w="12700">
              <a:solidFill>
                <a:srgbClr val="C2D69B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4E6128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lt-LT" altLang="lt-LT" sz="8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Calibri" pitchFamily="34" charset="0"/>
                  <a:cs typeface="Times New Roman" pitchFamily="18" charset="0"/>
                </a:rPr>
                <a:t>Atliekų tvarkymo sistemos valdymas, </a:t>
              </a:r>
              <a:r>
                <a:rPr kumimoji="0" lang="lt-LT" altLang="lt-LT" sz="8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Calibri" pitchFamily="34" charset="0"/>
                  <a:cs typeface="Times New Roman" pitchFamily="18" charset="0"/>
                </a:rPr>
                <a:t>stebėsena</a:t>
              </a:r>
              <a:r>
                <a:rPr kumimoji="0" lang="lt-LT" altLang="lt-LT" sz="8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Calibri" pitchFamily="34" charset="0"/>
                  <a:cs typeface="Times New Roman" pitchFamily="18" charset="0"/>
                </a:rPr>
                <a:t> ir planavimas</a:t>
              </a:r>
              <a:endParaRPr kumimoji="0" lang="lt-LT" altLang="lt-L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6" name="Text Box 15"/>
            <p:cNvSpPr txBox="1">
              <a:spLocks noChangeArrowheads="1"/>
            </p:cNvSpPr>
            <p:nvPr/>
          </p:nvSpPr>
          <p:spPr bwMode="auto">
            <a:xfrm>
              <a:off x="7430" y="8863"/>
              <a:ext cx="2430" cy="625"/>
            </a:xfrm>
            <a:prstGeom prst="rect">
              <a:avLst/>
            </a:prstGeom>
            <a:gradFill rotWithShape="0">
              <a:gsLst>
                <a:gs pos="0">
                  <a:srgbClr val="C2D69B"/>
                </a:gs>
                <a:gs pos="50000">
                  <a:srgbClr val="EAF1DD"/>
                </a:gs>
                <a:gs pos="100000">
                  <a:srgbClr val="C2D69B"/>
                </a:gs>
              </a:gsLst>
              <a:lin ang="18900000" scaled="1"/>
            </a:gradFill>
            <a:ln w="12700">
              <a:solidFill>
                <a:srgbClr val="C2D69B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4E6128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lt-LT" altLang="lt-LT" sz="8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Calibri" pitchFamily="34" charset="0"/>
                  <a:cs typeface="Times New Roman" pitchFamily="18" charset="0"/>
                </a:rPr>
                <a:t>Komunalinių atliekų tvarkymo sistemos plėtra</a:t>
              </a:r>
              <a:endParaRPr kumimoji="0" lang="lt-LT" altLang="lt-L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7" name="AutoShape 14"/>
            <p:cNvSpPr>
              <a:spLocks noChangeArrowheads="1"/>
            </p:cNvSpPr>
            <p:nvPr/>
          </p:nvSpPr>
          <p:spPr bwMode="auto">
            <a:xfrm>
              <a:off x="10272" y="5274"/>
              <a:ext cx="2760" cy="4515"/>
            </a:xfrm>
            <a:prstGeom prst="roundRect">
              <a:avLst>
                <a:gd name="adj" fmla="val 16667"/>
              </a:avLst>
            </a:prstGeom>
            <a:solidFill>
              <a:srgbClr val="9BBB59"/>
            </a:solidFill>
            <a:ln w="38100">
              <a:solidFill>
                <a:srgbClr val="F2F2F2"/>
              </a:solidFill>
              <a:round/>
              <a:headEnd/>
              <a:tailEnd/>
            </a:ln>
            <a:effectLst>
              <a:outerShdw dist="28398" dir="3806097" algn="ctr" rotWithShape="0">
                <a:srgbClr val="4E6128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lt-LT"/>
            </a:p>
          </p:txBody>
        </p:sp>
        <p:sp>
          <p:nvSpPr>
            <p:cNvPr id="68" name="Text Box 13"/>
            <p:cNvSpPr txBox="1">
              <a:spLocks noChangeArrowheads="1"/>
            </p:cNvSpPr>
            <p:nvPr/>
          </p:nvSpPr>
          <p:spPr bwMode="auto">
            <a:xfrm>
              <a:off x="10422" y="5379"/>
              <a:ext cx="2430" cy="24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lt-LT" altLang="lt-LT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Calibri" pitchFamily="34" charset="0"/>
                  <a:cs typeface="Times New Roman" pitchFamily="18" charset="0"/>
                </a:rPr>
                <a:t>5.6. Miestų aplinkos gerinimo, miestų atgaivinimo, apleistų pramoninių teritorijų (įskaitant pertvarkomas teritorijas) išvalymo ir atstatymo, oro taršos bei triukšmo mažinimo priemonių skatinimas</a:t>
              </a:r>
              <a:r>
                <a:rPr kumimoji="0" lang="lt-LT" altLang="lt-LT" sz="9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Calibri" pitchFamily="34" charset="0"/>
                  <a:cs typeface="Times New Roman" pitchFamily="18" charset="0"/>
                </a:rPr>
                <a:t>:</a:t>
              </a:r>
              <a:endParaRPr kumimoji="0" lang="lt-LT" altLang="lt-L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9" name="Text Box 12"/>
            <p:cNvSpPr txBox="1">
              <a:spLocks noChangeArrowheads="1"/>
            </p:cNvSpPr>
            <p:nvPr/>
          </p:nvSpPr>
          <p:spPr bwMode="auto">
            <a:xfrm>
              <a:off x="10452" y="8355"/>
              <a:ext cx="2430" cy="742"/>
            </a:xfrm>
            <a:prstGeom prst="rect">
              <a:avLst/>
            </a:prstGeom>
            <a:gradFill rotWithShape="0">
              <a:gsLst>
                <a:gs pos="0">
                  <a:srgbClr val="C2D69B"/>
                </a:gs>
                <a:gs pos="50000">
                  <a:srgbClr val="EAF1DD"/>
                </a:gs>
                <a:gs pos="100000">
                  <a:srgbClr val="C2D69B"/>
                </a:gs>
              </a:gsLst>
              <a:lin ang="18900000" scaled="1"/>
            </a:gradFill>
            <a:ln w="12700">
              <a:solidFill>
                <a:srgbClr val="C2D69B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4E6128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lt-LT" altLang="lt-LT" sz="8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Calibri" pitchFamily="34" charset="0"/>
                  <a:cs typeface="Times New Roman" pitchFamily="18" charset="0"/>
                </a:rPr>
                <a:t>Cheminėmis medžiagomis užterštų urbanizuotų teritorijų tvarkymas</a:t>
              </a:r>
              <a:endParaRPr kumimoji="0" lang="lt-LT" altLang="lt-L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0" name="AutoShape 11"/>
            <p:cNvSpPr>
              <a:spLocks noChangeArrowheads="1"/>
            </p:cNvSpPr>
            <p:nvPr/>
          </p:nvSpPr>
          <p:spPr bwMode="auto">
            <a:xfrm>
              <a:off x="13242" y="5274"/>
              <a:ext cx="2760" cy="4515"/>
            </a:xfrm>
            <a:prstGeom prst="roundRect">
              <a:avLst>
                <a:gd name="adj" fmla="val 16667"/>
              </a:avLst>
            </a:prstGeom>
            <a:solidFill>
              <a:srgbClr val="9BBB59"/>
            </a:solidFill>
            <a:ln w="38100">
              <a:solidFill>
                <a:srgbClr val="F2F2F2"/>
              </a:solidFill>
              <a:round/>
              <a:headEnd/>
              <a:tailEnd/>
            </a:ln>
            <a:effectLst>
              <a:outerShdw dist="28398" dir="3806097" algn="ctr" rotWithShape="0">
                <a:srgbClr val="4E6128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lt-LT"/>
            </a:p>
          </p:txBody>
        </p:sp>
        <p:sp>
          <p:nvSpPr>
            <p:cNvPr id="71" name="Text Box 10"/>
            <p:cNvSpPr txBox="1">
              <a:spLocks noChangeArrowheads="1"/>
            </p:cNvSpPr>
            <p:nvPr/>
          </p:nvSpPr>
          <p:spPr bwMode="auto">
            <a:xfrm>
              <a:off x="13365" y="5379"/>
              <a:ext cx="2637" cy="25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lt-LT" altLang="lt-LT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Calibri" pitchFamily="34" charset="0"/>
                  <a:cs typeface="Times New Roman" pitchFamily="18" charset="0"/>
                </a:rPr>
                <a:t>4.5. Anglies dioksido mažinimo strategijų įgyvendinimo visų rūšių, ypač miesto, teritorijose skatinimas, tvaraus ir  įvairių rūšių </a:t>
              </a:r>
              <a:r>
                <a:rPr kumimoji="0" lang="lt-LT" altLang="lt-LT" sz="1000" b="1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Calibri" pitchFamily="34" charset="0"/>
                  <a:cs typeface="Times New Roman" pitchFamily="18" charset="0"/>
                </a:rPr>
                <a:t>judumo</a:t>
              </a:r>
              <a:r>
                <a:rPr kumimoji="0" lang="lt-LT" altLang="lt-LT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Calibri" pitchFamily="34" charset="0"/>
                  <a:cs typeface="Times New Roman" pitchFamily="18" charset="0"/>
                </a:rPr>
                <a:t> miestuose ir priemonių, skirtų poveikiui aplinkai sušvelninti, diegimas</a:t>
              </a:r>
              <a:r>
                <a:rPr kumimoji="0" lang="lt-LT" altLang="lt-LT" sz="9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Calibri" pitchFamily="34" charset="0"/>
                  <a:cs typeface="Times New Roman" pitchFamily="18" charset="0"/>
                </a:rPr>
                <a:t>:</a:t>
              </a:r>
              <a:endParaRPr kumimoji="0" lang="lt-LT" altLang="lt-L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2" name="Text Box 9"/>
            <p:cNvSpPr txBox="1">
              <a:spLocks noChangeArrowheads="1"/>
            </p:cNvSpPr>
            <p:nvPr/>
          </p:nvSpPr>
          <p:spPr bwMode="auto">
            <a:xfrm>
              <a:off x="13470" y="8339"/>
              <a:ext cx="2430" cy="837"/>
            </a:xfrm>
            <a:prstGeom prst="rect">
              <a:avLst/>
            </a:prstGeom>
            <a:gradFill rotWithShape="0">
              <a:gsLst>
                <a:gs pos="0">
                  <a:srgbClr val="C2D69B"/>
                </a:gs>
                <a:gs pos="50000">
                  <a:srgbClr val="EAF1DD"/>
                </a:gs>
                <a:gs pos="100000">
                  <a:srgbClr val="C2D69B"/>
                </a:gs>
              </a:gsLst>
              <a:lin ang="18900000" scaled="1"/>
            </a:gradFill>
            <a:ln w="12700">
              <a:solidFill>
                <a:srgbClr val="C2D69B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4E6128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lt-LT" altLang="lt-LT" sz="8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Calibri" pitchFamily="34" charset="0"/>
                  <a:cs typeface="Times New Roman" pitchFamily="18" charset="0"/>
                </a:rPr>
                <a:t>Geležinkelių, kelių, oro ir vandens transporto neigiamo poveikio</a:t>
              </a:r>
              <a:r>
                <a:rPr kumimoji="0" lang="lt-LT" altLang="lt-LT" sz="1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Calibri" pitchFamily="34" charset="0"/>
                  <a:cs typeface="Times New Roman" pitchFamily="18" charset="0"/>
                </a:rPr>
                <a:t> </a:t>
              </a:r>
              <a:r>
                <a:rPr kumimoji="0" lang="lt-LT" altLang="lt-LT" sz="8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Calibri" pitchFamily="34" charset="0"/>
                  <a:cs typeface="Times New Roman" pitchFamily="18" charset="0"/>
                </a:rPr>
                <a:t>aplinkai mažinimas</a:t>
              </a:r>
              <a:endParaRPr kumimoji="0" lang="lt-LT" altLang="lt-L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3" name="Text Box 8"/>
            <p:cNvSpPr txBox="1">
              <a:spLocks noChangeArrowheads="1"/>
            </p:cNvSpPr>
            <p:nvPr/>
          </p:nvSpPr>
          <p:spPr bwMode="auto">
            <a:xfrm>
              <a:off x="4399" y="9034"/>
              <a:ext cx="2430" cy="719"/>
            </a:xfrm>
            <a:prstGeom prst="rect">
              <a:avLst/>
            </a:prstGeom>
            <a:gradFill rotWithShape="0">
              <a:gsLst>
                <a:gs pos="0">
                  <a:srgbClr val="C2D69B"/>
                </a:gs>
                <a:gs pos="50000">
                  <a:srgbClr val="EAF1DD"/>
                </a:gs>
                <a:gs pos="100000">
                  <a:srgbClr val="C2D69B"/>
                </a:gs>
              </a:gsLst>
              <a:lin ang="18900000" scaled="1"/>
            </a:gradFill>
            <a:ln w="12700">
              <a:solidFill>
                <a:srgbClr val="C2D69B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4E6128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lt-LT" altLang="lt-LT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Calibri" pitchFamily="34" charset="0"/>
                  <a:cs typeface="Times New Roman" pitchFamily="18" charset="0"/>
                </a:rPr>
                <a:t>Paviršinių (lietaus) nuotekų tvarkymo infrastruktūros plėtra ir renovacija</a:t>
              </a:r>
              <a:endParaRPr kumimoji="0" lang="lt-LT" altLang="lt-L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4" name="AutoShape 7"/>
            <p:cNvSpPr>
              <a:spLocks noChangeShapeType="1"/>
            </p:cNvSpPr>
            <p:nvPr/>
          </p:nvSpPr>
          <p:spPr bwMode="auto">
            <a:xfrm>
              <a:off x="6964" y="9351"/>
              <a:ext cx="115" cy="1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lt-LT"/>
            </a:p>
          </p:txBody>
        </p:sp>
        <p:sp>
          <p:nvSpPr>
            <p:cNvPr id="75" name="AutoShape 6"/>
            <p:cNvSpPr>
              <a:spLocks noChangeShapeType="1"/>
            </p:cNvSpPr>
            <p:nvPr/>
          </p:nvSpPr>
          <p:spPr bwMode="auto">
            <a:xfrm flipV="1">
              <a:off x="3800" y="7155"/>
              <a:ext cx="0" cy="810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lt-LT"/>
            </a:p>
          </p:txBody>
        </p:sp>
        <p:sp>
          <p:nvSpPr>
            <p:cNvPr id="76" name="AutoShape 5"/>
            <p:cNvSpPr>
              <a:spLocks noChangeShapeType="1"/>
            </p:cNvSpPr>
            <p:nvPr/>
          </p:nvSpPr>
          <p:spPr bwMode="auto">
            <a:xfrm>
              <a:off x="4077" y="9352"/>
              <a:ext cx="115" cy="1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lt-LT"/>
            </a:p>
          </p:txBody>
        </p:sp>
        <p:sp>
          <p:nvSpPr>
            <p:cNvPr id="77" name="AutoShape 4"/>
            <p:cNvSpPr>
              <a:spLocks noChangeShapeType="1"/>
            </p:cNvSpPr>
            <p:nvPr/>
          </p:nvSpPr>
          <p:spPr bwMode="auto">
            <a:xfrm flipV="1">
              <a:off x="4078" y="9351"/>
              <a:ext cx="0" cy="1014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lt-LT"/>
            </a:p>
          </p:txBody>
        </p:sp>
        <p:sp>
          <p:nvSpPr>
            <p:cNvPr id="78" name="AutoShape 3"/>
            <p:cNvSpPr>
              <a:spLocks noChangeShapeType="1"/>
            </p:cNvSpPr>
            <p:nvPr/>
          </p:nvSpPr>
          <p:spPr bwMode="auto">
            <a:xfrm flipV="1">
              <a:off x="943" y="9176"/>
              <a:ext cx="0" cy="1189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lt-LT"/>
            </a:p>
          </p:txBody>
        </p:sp>
        <p:sp>
          <p:nvSpPr>
            <p:cNvPr id="79" name="AutoShape 2"/>
            <p:cNvSpPr>
              <a:spLocks noChangeShapeType="1"/>
            </p:cNvSpPr>
            <p:nvPr/>
          </p:nvSpPr>
          <p:spPr bwMode="auto">
            <a:xfrm>
              <a:off x="942" y="10365"/>
              <a:ext cx="3136" cy="0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lt-LT"/>
            </a:p>
          </p:txBody>
        </p:sp>
      </p:grpSp>
      <p:sp>
        <p:nvSpPr>
          <p:cNvPr id="80" name="Rectangle 94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lt-LT" altLang="lt-L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582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8579296" cy="1143000"/>
          </a:xfrm>
        </p:spPr>
        <p:txBody>
          <a:bodyPr/>
          <a:lstStyle/>
          <a:p>
            <a:r>
              <a:rPr lang="lt-LT" sz="4000" dirty="0"/>
              <a:t>Požeminio ir paviršinio vandens išteklių </a:t>
            </a:r>
            <a:r>
              <a:rPr lang="lt-LT" sz="4000" dirty="0" smtClean="0"/>
              <a:t>valdymas. Neigiamos VP pasekmės</a:t>
            </a:r>
            <a:endParaRPr lang="fi-FI" sz="4000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4294967295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9834E40-AEBA-49E1-89DE-CBB82ECD3C4A}" type="datetime1">
              <a:rPr lang="en-US" smtClean="0"/>
              <a:pPr/>
              <a:t>2/27/2014</a:t>
            </a:fld>
            <a:endParaRPr lang="fi-FI" dirty="0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F7F140F-8C32-4E40-AA24-88F2F99035FA}" type="slidenum">
              <a:rPr lang="fi-FI" smtClean="0"/>
              <a:pPr/>
              <a:t>6</a:t>
            </a:fld>
            <a:endParaRPr lang="fi-FI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4622561"/>
              </p:ext>
            </p:extLst>
          </p:nvPr>
        </p:nvGraphicFramePr>
        <p:xfrm>
          <a:off x="251520" y="1772816"/>
          <a:ext cx="8784976" cy="460851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52558"/>
                <a:gridCol w="1995914"/>
                <a:gridCol w="4536504"/>
              </a:tblGrid>
              <a:tr h="460851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2000" dirty="0">
                          <a:effectLst/>
                        </a:rPr>
                        <a:t>6.1 </a:t>
                      </a:r>
                      <a:r>
                        <a:rPr lang="lt-LT" sz="2000" dirty="0" err="1">
                          <a:effectLst/>
                        </a:rPr>
                        <a:t>Daugiarūšės</a:t>
                      </a:r>
                      <a:r>
                        <a:rPr lang="lt-LT" sz="2000" dirty="0">
                          <a:effectLst/>
                        </a:rPr>
                        <a:t> bendros Europos transporto erdvės rėmimas investuojant į </a:t>
                      </a:r>
                      <a:r>
                        <a:rPr lang="lt-LT" sz="2000" dirty="0" err="1">
                          <a:effectLst/>
                        </a:rPr>
                        <a:t>transeuropinį</a:t>
                      </a:r>
                      <a:r>
                        <a:rPr lang="lt-LT" sz="2000" dirty="0">
                          <a:effectLst/>
                        </a:rPr>
                        <a:t> transporto tinklą (TEN-T).</a:t>
                      </a:r>
                      <a:endParaRPr lang="lt-LT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71" marR="59771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2000" dirty="0">
                          <a:effectLst/>
                        </a:rPr>
                        <a:t>Vandens transporto infrastruktūros modernizavimas ir plėtra, vandens transporto saugos didinimas.</a:t>
                      </a:r>
                      <a:endParaRPr lang="lt-LT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71" marR="59771" marT="0" marB="0" anchor="ctr"/>
                </a:tc>
                <a:tc>
                  <a:txBody>
                    <a:bodyPr/>
                    <a:lstStyle/>
                    <a:p>
                      <a:pPr marL="285750" indent="-28575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en-US" sz="2000" dirty="0" err="1" smtClean="0">
                          <a:effectLst/>
                        </a:rPr>
                        <a:t>Padid</a:t>
                      </a:r>
                      <a:r>
                        <a:rPr lang="lt-LT" sz="2000" dirty="0" smtClean="0">
                          <a:effectLst/>
                        </a:rPr>
                        <a:t>ė</a:t>
                      </a:r>
                      <a:r>
                        <a:rPr lang="en-US" sz="2000" dirty="0" err="1" smtClean="0">
                          <a:effectLst/>
                        </a:rPr>
                        <a:t>jusios</a:t>
                      </a:r>
                      <a:r>
                        <a:rPr lang="lt-LT" sz="2000" dirty="0" smtClean="0">
                          <a:effectLst/>
                        </a:rPr>
                        <a:t> laivybos </a:t>
                      </a:r>
                      <a:r>
                        <a:rPr lang="lt-LT" sz="2000" dirty="0">
                          <a:effectLst/>
                        </a:rPr>
                        <a:t>bei krovinių gabenimo jūra bei Kuršių mariomis </a:t>
                      </a:r>
                      <a:r>
                        <a:rPr lang="lt-LT" sz="2000" dirty="0" smtClean="0">
                          <a:effectLst/>
                        </a:rPr>
                        <a:t>apimtys</a:t>
                      </a:r>
                    </a:p>
                    <a:p>
                      <a:pPr marL="285750" indent="-28575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lt-LT" sz="2000" dirty="0" smtClean="0">
                          <a:effectLst/>
                        </a:rPr>
                        <a:t>Didesnės </a:t>
                      </a:r>
                      <a:r>
                        <a:rPr lang="lt-LT" sz="2000" dirty="0">
                          <a:effectLst/>
                        </a:rPr>
                        <a:t>taršos </a:t>
                      </a:r>
                      <a:r>
                        <a:rPr lang="lt-LT" sz="2000" dirty="0" smtClean="0">
                          <a:effectLst/>
                        </a:rPr>
                        <a:t>grėsmė, susijusi </a:t>
                      </a:r>
                      <a:r>
                        <a:rPr lang="lt-LT" sz="2000" dirty="0">
                          <a:effectLst/>
                        </a:rPr>
                        <a:t>tiek su pačia uosto veikla, tiek su avarine ar neteisėta tarša iš </a:t>
                      </a:r>
                      <a:r>
                        <a:rPr lang="lt-LT" sz="2000" dirty="0" smtClean="0">
                          <a:effectLst/>
                        </a:rPr>
                        <a:t>laivų</a:t>
                      </a:r>
                    </a:p>
                    <a:p>
                      <a:pPr marL="285750" indent="-28575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lt-LT" sz="2000" dirty="0" smtClean="0">
                          <a:effectLst/>
                        </a:rPr>
                        <a:t>Tarša naftos produktais bei išmetamomis šiukšlėmis, padidėja </a:t>
                      </a:r>
                      <a:r>
                        <a:rPr lang="lt-LT" sz="2000" dirty="0">
                          <a:effectLst/>
                        </a:rPr>
                        <a:t>taršos pavojingomis medžiagomis </a:t>
                      </a:r>
                      <a:r>
                        <a:rPr lang="lt-LT" sz="2000" dirty="0" smtClean="0">
                          <a:effectLst/>
                        </a:rPr>
                        <a:t>pavojus </a:t>
                      </a:r>
                    </a:p>
                  </a:txBody>
                  <a:tcPr marL="59771" marR="59771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96861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35280" cy="1143000"/>
          </a:xfrm>
        </p:spPr>
        <p:txBody>
          <a:bodyPr/>
          <a:lstStyle/>
          <a:p>
            <a:r>
              <a:rPr lang="lt-LT" sz="3600" dirty="0" smtClean="0"/>
              <a:t>Neigiamų pasekmių vandens ištekliams švelninimas</a:t>
            </a:r>
            <a:endParaRPr lang="fi-FI" sz="3800" dirty="0">
              <a:solidFill>
                <a:srgbClr val="006600"/>
              </a:solidFill>
            </a:endParaRP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611560" y="1556792"/>
            <a:ext cx="8064896" cy="4525963"/>
          </a:xfrm>
        </p:spPr>
        <p:txBody>
          <a:bodyPr>
            <a:normAutofit fontScale="92500" lnSpcReduction="10000"/>
          </a:bodyPr>
          <a:lstStyle/>
          <a:p>
            <a:pPr defTabSz="4175125">
              <a:lnSpc>
                <a:spcPct val="90000"/>
              </a:lnSpc>
              <a:buClr>
                <a:srgbClr val="76A938"/>
              </a:buClr>
              <a:defRPr/>
            </a:pPr>
            <a:r>
              <a:rPr lang="lt-LT" dirty="0"/>
              <a:t>Siekiant išvengti neigiamų laivybos pasekmių, turi būti užtikrinamas </a:t>
            </a:r>
            <a:r>
              <a:rPr lang="lt-LT" dirty="0" smtClean="0"/>
              <a:t>aplinkos apsaugos </a:t>
            </a:r>
            <a:r>
              <a:rPr lang="lt-LT" dirty="0"/>
              <a:t>reikalavimų </a:t>
            </a:r>
            <a:r>
              <a:rPr lang="lt-LT" dirty="0" smtClean="0"/>
              <a:t>vykdymas</a:t>
            </a:r>
            <a:endParaRPr lang="lt-LT" dirty="0"/>
          </a:p>
          <a:p>
            <a:pPr defTabSz="4175125">
              <a:lnSpc>
                <a:spcPct val="90000"/>
              </a:lnSpc>
              <a:buClr>
                <a:srgbClr val="76A938"/>
              </a:buClr>
              <a:defRPr/>
            </a:pPr>
            <a:r>
              <a:rPr lang="lt-LT" sz="3400" dirty="0" smtClean="0"/>
              <a:t>T</a:t>
            </a:r>
            <a:r>
              <a:rPr lang="lt-LT" dirty="0" smtClean="0"/>
              <a:t>uri </a:t>
            </a:r>
            <a:r>
              <a:rPr lang="lt-LT" dirty="0"/>
              <a:t>būti užtikrinta, kad numatytiems vandens transporto infrastruktūros plėtros tikslams įgyvendinti nebus imtasi aplinkosauginiu atžvilgiu nepriimtinų priemonių, tokių kaip hidrotechninių statinių </a:t>
            </a:r>
            <a:r>
              <a:rPr lang="lt-LT" dirty="0" smtClean="0"/>
              <a:t>įrengimas</a:t>
            </a:r>
          </a:p>
          <a:p>
            <a:pPr defTabSz="4175125">
              <a:lnSpc>
                <a:spcPct val="90000"/>
              </a:lnSpc>
              <a:buClr>
                <a:srgbClr val="76A938"/>
              </a:buClr>
              <a:defRPr/>
            </a:pPr>
            <a:r>
              <a:rPr lang="lt-LT" dirty="0"/>
              <a:t>T</a:t>
            </a:r>
            <a:r>
              <a:rPr lang="lt-LT" dirty="0" smtClean="0"/>
              <a:t>uri </a:t>
            </a:r>
            <a:r>
              <a:rPr lang="lt-LT" dirty="0"/>
              <a:t>būti stiprinami </a:t>
            </a:r>
            <a:r>
              <a:rPr lang="lt-LT" dirty="0" smtClean="0"/>
              <a:t>aplinkos apsaugos </a:t>
            </a:r>
            <a:r>
              <a:rPr lang="lt-LT" dirty="0"/>
              <a:t>kontrolės pajėgumai, tobulinamas pats kontrolės </a:t>
            </a:r>
            <a:r>
              <a:rPr lang="lt-LT" dirty="0" smtClean="0"/>
              <a:t>mechanizmas</a:t>
            </a:r>
            <a:endParaRPr lang="en-US" sz="3400" dirty="0"/>
          </a:p>
          <a:p>
            <a:pPr lvl="1" defTabSz="4175125">
              <a:lnSpc>
                <a:spcPct val="90000"/>
              </a:lnSpc>
              <a:buClr>
                <a:srgbClr val="76A938"/>
              </a:buClr>
              <a:defRPr/>
            </a:pPr>
            <a:endParaRPr lang="en-US" dirty="0"/>
          </a:p>
          <a:p>
            <a:pPr lvl="1" defTabSz="4175125">
              <a:lnSpc>
                <a:spcPct val="90000"/>
              </a:lnSpc>
              <a:buClr>
                <a:srgbClr val="76A938"/>
              </a:buClr>
              <a:defRPr/>
            </a:pPr>
            <a:endParaRPr lang="en-US" sz="3000" dirty="0"/>
          </a:p>
          <a:p>
            <a:endParaRPr lang="en-US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4294967295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9834E40-AEBA-49E1-89DE-CBB82ECD3C4A}" type="datetime1">
              <a:rPr lang="en-US" smtClean="0"/>
              <a:pPr/>
              <a:t>2/27/2014</a:t>
            </a:fld>
            <a:endParaRPr lang="fi-FI" dirty="0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F7F140F-8C32-4E40-AA24-88F2F99035FA}" type="slidenum">
              <a:rPr lang="fi-FI" smtClean="0"/>
              <a:pPr/>
              <a:t>7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710026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9788" y="3789363"/>
            <a:ext cx="3149600" cy="2362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63" y="1387475"/>
            <a:ext cx="2597150" cy="1944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076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57200" y="6356350"/>
            <a:ext cx="2133600" cy="365125"/>
          </a:xfrm>
          <a:noFill/>
        </p:spPr>
        <p:txBody>
          <a:bodyPr/>
          <a:lstStyle>
            <a:lvl1pPr defTabSz="76041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76041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76041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76041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76041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7604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7604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7604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7604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C50F3631-826C-40CD-BE25-8D485F56DCC1}" type="slidenum">
              <a:rPr lang="en-GB" altLang="lt-LT" smtClean="0"/>
              <a:pPr eaLnBrk="1" hangingPunct="1"/>
              <a:t>8</a:t>
            </a:fld>
            <a:endParaRPr lang="en-GB" altLang="lt-LT" smtClean="0"/>
          </a:p>
        </p:txBody>
      </p:sp>
      <p:grpSp>
        <p:nvGrpSpPr>
          <p:cNvPr id="3077" name="Group 2"/>
          <p:cNvGrpSpPr>
            <a:grpSpLocks/>
          </p:cNvGrpSpPr>
          <p:nvPr/>
        </p:nvGrpSpPr>
        <p:grpSpPr bwMode="auto">
          <a:xfrm>
            <a:off x="228600" y="3429000"/>
            <a:ext cx="8458200" cy="228600"/>
            <a:chOff x="240" y="2256"/>
            <a:chExt cx="3744" cy="144"/>
          </a:xfrm>
        </p:grpSpPr>
        <p:sp>
          <p:nvSpPr>
            <p:cNvPr id="3086" name="AutoShape 3"/>
            <p:cNvSpPr>
              <a:spLocks noChangeArrowheads="1"/>
            </p:cNvSpPr>
            <p:nvPr/>
          </p:nvSpPr>
          <p:spPr bwMode="auto">
            <a:xfrm>
              <a:off x="240" y="2256"/>
              <a:ext cx="288" cy="144"/>
            </a:xfrm>
            <a:prstGeom prst="homePlate">
              <a:avLst>
                <a:gd name="adj" fmla="val 50000"/>
              </a:avLst>
            </a:prstGeom>
            <a:solidFill>
              <a:srgbClr val="DCB2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lt-LT" sz="1400">
                  <a:solidFill>
                    <a:srgbClr val="003366"/>
                  </a:solidFill>
                  <a:latin typeface="Tahoma" pitchFamily="34" charset="0"/>
                </a:rPr>
                <a:t>200</a:t>
              </a:r>
              <a:r>
                <a:rPr lang="lt-LT" altLang="lt-LT" sz="1400">
                  <a:solidFill>
                    <a:srgbClr val="003366"/>
                  </a:solidFill>
                  <a:latin typeface="Tahoma" pitchFamily="34" charset="0"/>
                </a:rPr>
                <a:t>8</a:t>
              </a:r>
              <a:endParaRPr lang="en-GB" altLang="lt-LT" sz="1400">
                <a:solidFill>
                  <a:srgbClr val="003366"/>
                </a:solidFill>
                <a:latin typeface="Tahoma" pitchFamily="34" charset="0"/>
              </a:endParaRPr>
            </a:p>
          </p:txBody>
        </p:sp>
        <p:sp>
          <p:nvSpPr>
            <p:cNvPr id="3087" name="AutoShape 4"/>
            <p:cNvSpPr>
              <a:spLocks noChangeArrowheads="1"/>
            </p:cNvSpPr>
            <p:nvPr/>
          </p:nvSpPr>
          <p:spPr bwMode="auto">
            <a:xfrm>
              <a:off x="528" y="2256"/>
              <a:ext cx="288" cy="144"/>
            </a:xfrm>
            <a:prstGeom prst="homePlate">
              <a:avLst>
                <a:gd name="adj" fmla="val 50000"/>
              </a:avLst>
            </a:prstGeom>
            <a:solidFill>
              <a:srgbClr val="DCB2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lt-LT" sz="1400">
                  <a:solidFill>
                    <a:srgbClr val="003366"/>
                  </a:solidFill>
                  <a:latin typeface="Tahoma" pitchFamily="34" charset="0"/>
                </a:rPr>
                <a:t>200</a:t>
              </a:r>
              <a:r>
                <a:rPr lang="lt-LT" altLang="lt-LT" sz="1400">
                  <a:solidFill>
                    <a:srgbClr val="003366"/>
                  </a:solidFill>
                  <a:latin typeface="Tahoma" pitchFamily="34" charset="0"/>
                </a:rPr>
                <a:t>9</a:t>
              </a:r>
              <a:endParaRPr lang="en-GB" altLang="lt-LT" sz="1400">
                <a:solidFill>
                  <a:srgbClr val="003366"/>
                </a:solidFill>
                <a:latin typeface="Tahoma" pitchFamily="34" charset="0"/>
              </a:endParaRPr>
            </a:p>
          </p:txBody>
        </p:sp>
        <p:sp>
          <p:nvSpPr>
            <p:cNvPr id="3088" name="AutoShape 5"/>
            <p:cNvSpPr>
              <a:spLocks noChangeArrowheads="1"/>
            </p:cNvSpPr>
            <p:nvPr/>
          </p:nvSpPr>
          <p:spPr bwMode="auto">
            <a:xfrm>
              <a:off x="816" y="2256"/>
              <a:ext cx="288" cy="144"/>
            </a:xfrm>
            <a:prstGeom prst="homePlate">
              <a:avLst>
                <a:gd name="adj" fmla="val 50000"/>
              </a:avLst>
            </a:prstGeom>
            <a:solidFill>
              <a:srgbClr val="DCB2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lt-LT" sz="1400">
                  <a:solidFill>
                    <a:srgbClr val="003366"/>
                  </a:solidFill>
                  <a:latin typeface="Tahoma" pitchFamily="34" charset="0"/>
                </a:rPr>
                <a:t>20</a:t>
              </a:r>
              <a:r>
                <a:rPr lang="lt-LT" altLang="lt-LT" sz="1400">
                  <a:solidFill>
                    <a:srgbClr val="003366"/>
                  </a:solidFill>
                  <a:latin typeface="Tahoma" pitchFamily="34" charset="0"/>
                </a:rPr>
                <a:t>10</a:t>
              </a:r>
              <a:endParaRPr lang="en-GB" altLang="lt-LT" sz="1400">
                <a:solidFill>
                  <a:srgbClr val="003366"/>
                </a:solidFill>
                <a:latin typeface="Tahoma" pitchFamily="34" charset="0"/>
              </a:endParaRPr>
            </a:p>
          </p:txBody>
        </p:sp>
        <p:sp>
          <p:nvSpPr>
            <p:cNvPr id="3089" name="AutoShape 6"/>
            <p:cNvSpPr>
              <a:spLocks noChangeArrowheads="1"/>
            </p:cNvSpPr>
            <p:nvPr/>
          </p:nvSpPr>
          <p:spPr bwMode="auto">
            <a:xfrm>
              <a:off x="1104" y="2256"/>
              <a:ext cx="288" cy="144"/>
            </a:xfrm>
            <a:prstGeom prst="homePlate">
              <a:avLst>
                <a:gd name="adj" fmla="val 50000"/>
              </a:avLst>
            </a:prstGeom>
            <a:solidFill>
              <a:srgbClr val="DCB2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lt-LT" sz="1400">
                  <a:solidFill>
                    <a:srgbClr val="003366"/>
                  </a:solidFill>
                  <a:latin typeface="Tahoma" pitchFamily="34" charset="0"/>
                </a:rPr>
                <a:t>20</a:t>
              </a:r>
              <a:r>
                <a:rPr lang="lt-LT" altLang="lt-LT" sz="1400">
                  <a:solidFill>
                    <a:srgbClr val="003366"/>
                  </a:solidFill>
                  <a:latin typeface="Tahoma" pitchFamily="34" charset="0"/>
                </a:rPr>
                <a:t>11</a:t>
              </a:r>
              <a:endParaRPr lang="en-GB" altLang="lt-LT" sz="1400">
                <a:solidFill>
                  <a:srgbClr val="003366"/>
                </a:solidFill>
                <a:latin typeface="Tahoma" pitchFamily="34" charset="0"/>
              </a:endParaRPr>
            </a:p>
          </p:txBody>
        </p:sp>
        <p:sp>
          <p:nvSpPr>
            <p:cNvPr id="3090" name="AutoShape 7"/>
            <p:cNvSpPr>
              <a:spLocks noChangeArrowheads="1"/>
            </p:cNvSpPr>
            <p:nvPr/>
          </p:nvSpPr>
          <p:spPr bwMode="auto">
            <a:xfrm>
              <a:off x="1392" y="2256"/>
              <a:ext cx="288" cy="144"/>
            </a:xfrm>
            <a:prstGeom prst="homePlate">
              <a:avLst>
                <a:gd name="adj" fmla="val 50000"/>
              </a:avLst>
            </a:prstGeom>
            <a:solidFill>
              <a:srgbClr val="DCB2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lt-LT" sz="1400">
                  <a:solidFill>
                    <a:srgbClr val="003366"/>
                  </a:solidFill>
                  <a:latin typeface="Tahoma" pitchFamily="34" charset="0"/>
                </a:rPr>
                <a:t>20</a:t>
              </a:r>
              <a:r>
                <a:rPr lang="lt-LT" altLang="lt-LT" sz="1400">
                  <a:solidFill>
                    <a:srgbClr val="003366"/>
                  </a:solidFill>
                  <a:latin typeface="Tahoma" pitchFamily="34" charset="0"/>
                </a:rPr>
                <a:t>12</a:t>
              </a:r>
              <a:endParaRPr lang="en-GB" altLang="lt-LT" sz="1400">
                <a:solidFill>
                  <a:srgbClr val="003366"/>
                </a:solidFill>
                <a:latin typeface="Tahoma" pitchFamily="34" charset="0"/>
              </a:endParaRPr>
            </a:p>
          </p:txBody>
        </p:sp>
        <p:sp>
          <p:nvSpPr>
            <p:cNvPr id="3091" name="AutoShape 8"/>
            <p:cNvSpPr>
              <a:spLocks noChangeArrowheads="1"/>
            </p:cNvSpPr>
            <p:nvPr/>
          </p:nvSpPr>
          <p:spPr bwMode="auto">
            <a:xfrm>
              <a:off x="1680" y="2256"/>
              <a:ext cx="288" cy="144"/>
            </a:xfrm>
            <a:prstGeom prst="homePlate">
              <a:avLst>
                <a:gd name="adj" fmla="val 50000"/>
              </a:avLst>
            </a:prstGeom>
            <a:solidFill>
              <a:srgbClr val="DCB2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lt-LT" sz="1400">
                  <a:solidFill>
                    <a:srgbClr val="003366"/>
                  </a:solidFill>
                  <a:latin typeface="Tahoma" pitchFamily="34" charset="0"/>
                </a:rPr>
                <a:t>20</a:t>
              </a:r>
              <a:r>
                <a:rPr lang="lt-LT" altLang="lt-LT" sz="1400">
                  <a:solidFill>
                    <a:srgbClr val="003366"/>
                  </a:solidFill>
                  <a:latin typeface="Tahoma" pitchFamily="34" charset="0"/>
                </a:rPr>
                <a:t>13</a:t>
              </a:r>
              <a:endParaRPr lang="en-GB" altLang="lt-LT" sz="1400">
                <a:solidFill>
                  <a:srgbClr val="003366"/>
                </a:solidFill>
                <a:latin typeface="Tahoma" pitchFamily="34" charset="0"/>
              </a:endParaRPr>
            </a:p>
          </p:txBody>
        </p:sp>
        <p:sp>
          <p:nvSpPr>
            <p:cNvPr id="3092" name="AutoShape 9"/>
            <p:cNvSpPr>
              <a:spLocks noChangeArrowheads="1"/>
            </p:cNvSpPr>
            <p:nvPr/>
          </p:nvSpPr>
          <p:spPr bwMode="auto">
            <a:xfrm>
              <a:off x="1968" y="2256"/>
              <a:ext cx="288" cy="144"/>
            </a:xfrm>
            <a:prstGeom prst="homePlate">
              <a:avLst>
                <a:gd name="adj" fmla="val 50000"/>
              </a:avLst>
            </a:prstGeom>
            <a:solidFill>
              <a:srgbClr val="DCB2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lt-LT" sz="1400">
                  <a:solidFill>
                    <a:srgbClr val="003366"/>
                  </a:solidFill>
                  <a:latin typeface="Tahoma" pitchFamily="34" charset="0"/>
                </a:rPr>
                <a:t>20</a:t>
              </a:r>
              <a:r>
                <a:rPr lang="lt-LT" altLang="lt-LT" sz="1400">
                  <a:solidFill>
                    <a:srgbClr val="003366"/>
                  </a:solidFill>
                  <a:latin typeface="Tahoma" pitchFamily="34" charset="0"/>
                </a:rPr>
                <a:t>14</a:t>
              </a:r>
              <a:endParaRPr lang="en-GB" altLang="lt-LT" sz="1400">
                <a:solidFill>
                  <a:srgbClr val="003366"/>
                </a:solidFill>
                <a:latin typeface="Tahoma" pitchFamily="34" charset="0"/>
              </a:endParaRPr>
            </a:p>
          </p:txBody>
        </p:sp>
        <p:sp>
          <p:nvSpPr>
            <p:cNvPr id="3093" name="AutoShape 10"/>
            <p:cNvSpPr>
              <a:spLocks noChangeArrowheads="1"/>
            </p:cNvSpPr>
            <p:nvPr/>
          </p:nvSpPr>
          <p:spPr bwMode="auto">
            <a:xfrm>
              <a:off x="2256" y="2256"/>
              <a:ext cx="288" cy="144"/>
            </a:xfrm>
            <a:prstGeom prst="homePlate">
              <a:avLst>
                <a:gd name="adj" fmla="val 50000"/>
              </a:avLst>
            </a:prstGeom>
            <a:solidFill>
              <a:srgbClr val="DCB2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lt-LT" sz="1400">
                  <a:solidFill>
                    <a:srgbClr val="003366"/>
                  </a:solidFill>
                  <a:latin typeface="Tahoma" pitchFamily="34" charset="0"/>
                </a:rPr>
                <a:t>20</a:t>
              </a:r>
              <a:r>
                <a:rPr lang="lt-LT" altLang="lt-LT" sz="1400">
                  <a:solidFill>
                    <a:srgbClr val="003366"/>
                  </a:solidFill>
                  <a:latin typeface="Tahoma" pitchFamily="34" charset="0"/>
                </a:rPr>
                <a:t>15</a:t>
              </a:r>
              <a:endParaRPr lang="en-GB" altLang="lt-LT" sz="1400">
                <a:solidFill>
                  <a:srgbClr val="003366"/>
                </a:solidFill>
                <a:latin typeface="Tahoma" pitchFamily="34" charset="0"/>
              </a:endParaRPr>
            </a:p>
          </p:txBody>
        </p:sp>
        <p:sp>
          <p:nvSpPr>
            <p:cNvPr id="3094" name="AutoShape 11"/>
            <p:cNvSpPr>
              <a:spLocks noChangeArrowheads="1"/>
            </p:cNvSpPr>
            <p:nvPr/>
          </p:nvSpPr>
          <p:spPr bwMode="auto">
            <a:xfrm>
              <a:off x="2544" y="2256"/>
              <a:ext cx="288" cy="144"/>
            </a:xfrm>
            <a:prstGeom prst="homePlate">
              <a:avLst>
                <a:gd name="adj" fmla="val 50000"/>
              </a:avLst>
            </a:prstGeom>
            <a:solidFill>
              <a:srgbClr val="DCB2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lt-LT" sz="1400">
                  <a:solidFill>
                    <a:srgbClr val="003366"/>
                  </a:solidFill>
                  <a:latin typeface="Tahoma" pitchFamily="34" charset="0"/>
                </a:rPr>
                <a:t>201</a:t>
              </a:r>
              <a:r>
                <a:rPr lang="lt-LT" altLang="lt-LT" sz="1400">
                  <a:solidFill>
                    <a:srgbClr val="003366"/>
                  </a:solidFill>
                  <a:latin typeface="Tahoma" pitchFamily="34" charset="0"/>
                </a:rPr>
                <a:t>6</a:t>
              </a:r>
              <a:endParaRPr lang="en-GB" altLang="lt-LT" sz="1400">
                <a:solidFill>
                  <a:srgbClr val="003366"/>
                </a:solidFill>
                <a:latin typeface="Tahoma" pitchFamily="34" charset="0"/>
              </a:endParaRPr>
            </a:p>
          </p:txBody>
        </p:sp>
        <p:sp>
          <p:nvSpPr>
            <p:cNvPr id="3095" name="AutoShape 12"/>
            <p:cNvSpPr>
              <a:spLocks noChangeArrowheads="1"/>
            </p:cNvSpPr>
            <p:nvPr/>
          </p:nvSpPr>
          <p:spPr bwMode="auto">
            <a:xfrm>
              <a:off x="2832" y="2256"/>
              <a:ext cx="288" cy="144"/>
            </a:xfrm>
            <a:prstGeom prst="homePlate">
              <a:avLst>
                <a:gd name="adj" fmla="val 50000"/>
              </a:avLst>
            </a:prstGeom>
            <a:solidFill>
              <a:srgbClr val="DCB2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lt-LT" sz="1400">
                  <a:solidFill>
                    <a:srgbClr val="003366"/>
                  </a:solidFill>
                  <a:latin typeface="Tahoma" pitchFamily="34" charset="0"/>
                </a:rPr>
                <a:t>201</a:t>
              </a:r>
              <a:r>
                <a:rPr lang="lt-LT" altLang="lt-LT" sz="1400">
                  <a:solidFill>
                    <a:srgbClr val="003366"/>
                  </a:solidFill>
                  <a:latin typeface="Tahoma" pitchFamily="34" charset="0"/>
                </a:rPr>
                <a:t>7</a:t>
              </a:r>
              <a:endParaRPr lang="en-GB" altLang="lt-LT" sz="1400">
                <a:solidFill>
                  <a:srgbClr val="003366"/>
                </a:solidFill>
                <a:latin typeface="Tahoma" pitchFamily="34" charset="0"/>
              </a:endParaRPr>
            </a:p>
          </p:txBody>
        </p:sp>
        <p:sp>
          <p:nvSpPr>
            <p:cNvPr id="3096" name="AutoShape 13"/>
            <p:cNvSpPr>
              <a:spLocks noChangeArrowheads="1"/>
            </p:cNvSpPr>
            <p:nvPr/>
          </p:nvSpPr>
          <p:spPr bwMode="auto">
            <a:xfrm>
              <a:off x="3120" y="2256"/>
              <a:ext cx="288" cy="144"/>
            </a:xfrm>
            <a:prstGeom prst="homePlate">
              <a:avLst>
                <a:gd name="adj" fmla="val 50000"/>
              </a:avLst>
            </a:prstGeom>
            <a:solidFill>
              <a:srgbClr val="DCB2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lt-LT" sz="1400">
                  <a:solidFill>
                    <a:srgbClr val="003366"/>
                  </a:solidFill>
                  <a:latin typeface="Tahoma" pitchFamily="34" charset="0"/>
                </a:rPr>
                <a:t>201</a:t>
              </a:r>
              <a:r>
                <a:rPr lang="lt-LT" altLang="lt-LT" sz="1400">
                  <a:solidFill>
                    <a:srgbClr val="003366"/>
                  </a:solidFill>
                  <a:latin typeface="Tahoma" pitchFamily="34" charset="0"/>
                </a:rPr>
                <a:t>8</a:t>
              </a:r>
              <a:endParaRPr lang="en-GB" altLang="lt-LT" sz="1400">
                <a:solidFill>
                  <a:srgbClr val="003366"/>
                </a:solidFill>
                <a:latin typeface="Tahoma" pitchFamily="34" charset="0"/>
              </a:endParaRPr>
            </a:p>
          </p:txBody>
        </p:sp>
        <p:sp>
          <p:nvSpPr>
            <p:cNvPr id="3097" name="AutoShape 14"/>
            <p:cNvSpPr>
              <a:spLocks noChangeArrowheads="1"/>
            </p:cNvSpPr>
            <p:nvPr/>
          </p:nvSpPr>
          <p:spPr bwMode="auto">
            <a:xfrm>
              <a:off x="3408" y="2256"/>
              <a:ext cx="288" cy="144"/>
            </a:xfrm>
            <a:prstGeom prst="homePlate">
              <a:avLst>
                <a:gd name="adj" fmla="val 50000"/>
              </a:avLst>
            </a:prstGeom>
            <a:solidFill>
              <a:srgbClr val="DCB2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lt-LT" sz="1400">
                  <a:solidFill>
                    <a:srgbClr val="003366"/>
                  </a:solidFill>
                  <a:latin typeface="Tahoma" pitchFamily="34" charset="0"/>
                </a:rPr>
                <a:t>201</a:t>
              </a:r>
              <a:r>
                <a:rPr lang="lt-LT" altLang="lt-LT" sz="1400">
                  <a:solidFill>
                    <a:srgbClr val="003366"/>
                  </a:solidFill>
                  <a:latin typeface="Tahoma" pitchFamily="34" charset="0"/>
                </a:rPr>
                <a:t>9</a:t>
              </a:r>
              <a:endParaRPr lang="en-GB" altLang="lt-LT" sz="1400">
                <a:solidFill>
                  <a:srgbClr val="003366"/>
                </a:solidFill>
                <a:latin typeface="Tahoma" pitchFamily="34" charset="0"/>
              </a:endParaRPr>
            </a:p>
          </p:txBody>
        </p:sp>
        <p:sp>
          <p:nvSpPr>
            <p:cNvPr id="3098" name="AutoShape 15"/>
            <p:cNvSpPr>
              <a:spLocks noChangeArrowheads="1"/>
            </p:cNvSpPr>
            <p:nvPr/>
          </p:nvSpPr>
          <p:spPr bwMode="auto">
            <a:xfrm>
              <a:off x="3696" y="2256"/>
              <a:ext cx="288" cy="144"/>
            </a:xfrm>
            <a:prstGeom prst="homePlate">
              <a:avLst>
                <a:gd name="adj" fmla="val 50000"/>
              </a:avLst>
            </a:prstGeom>
            <a:solidFill>
              <a:srgbClr val="DCB2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lt-LT" sz="1400">
                  <a:solidFill>
                    <a:srgbClr val="003366"/>
                  </a:solidFill>
                  <a:latin typeface="Tahoma" pitchFamily="34" charset="0"/>
                </a:rPr>
                <a:t>20</a:t>
              </a:r>
              <a:r>
                <a:rPr lang="lt-LT" altLang="lt-LT" sz="1400">
                  <a:solidFill>
                    <a:srgbClr val="003366"/>
                  </a:solidFill>
                  <a:latin typeface="Tahoma" pitchFamily="34" charset="0"/>
                </a:rPr>
                <a:t>20</a:t>
              </a:r>
              <a:endParaRPr lang="en-GB" altLang="lt-LT" sz="1400">
                <a:solidFill>
                  <a:srgbClr val="003366"/>
                </a:solidFill>
                <a:latin typeface="Tahoma" pitchFamily="34" charset="0"/>
              </a:endParaRPr>
            </a:p>
          </p:txBody>
        </p:sp>
      </p:grpSp>
      <p:sp>
        <p:nvSpPr>
          <p:cNvPr id="3078" name="Rectangle 16"/>
          <p:cNvSpPr>
            <a:spLocks noGrp="1" noChangeArrowheads="1"/>
          </p:cNvSpPr>
          <p:nvPr>
            <p:ph type="title"/>
          </p:nvPr>
        </p:nvSpPr>
        <p:spPr>
          <a:xfrm>
            <a:off x="457200" y="233363"/>
            <a:ext cx="8229600" cy="1143000"/>
          </a:xfrm>
        </p:spPr>
        <p:txBody>
          <a:bodyPr/>
          <a:lstStyle/>
          <a:p>
            <a:pPr eaLnBrk="1" hangingPunct="1"/>
            <a:r>
              <a:rPr lang="lt-LT" altLang="lt-LT" sz="4000" dirty="0"/>
              <a:t>Jūros strategijos pagrindų direktyvos įgyvendinimo žingsniai</a:t>
            </a:r>
            <a:endParaRPr lang="en-GB" altLang="lt-LT" sz="4000" dirty="0"/>
          </a:p>
        </p:txBody>
      </p:sp>
      <p:sp>
        <p:nvSpPr>
          <p:cNvPr id="6149" name="AutoShape 19"/>
          <p:cNvSpPr>
            <a:spLocks noChangeArrowheads="1"/>
          </p:cNvSpPr>
          <p:nvPr/>
        </p:nvSpPr>
        <p:spPr bwMode="auto">
          <a:xfrm>
            <a:off x="304800" y="2057400"/>
            <a:ext cx="2322513" cy="990600"/>
          </a:xfrm>
          <a:prstGeom prst="wedgeRectCallout">
            <a:avLst>
              <a:gd name="adj1" fmla="val 71369"/>
              <a:gd name="adj2" fmla="val 98026"/>
            </a:avLst>
          </a:prstGeom>
          <a:solidFill>
            <a:srgbClr val="0033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1433" tIns="45717" rIns="91433" bIns="45717"/>
          <a:lstStyle/>
          <a:p>
            <a:pPr algn="ctr">
              <a:defRPr/>
            </a:pPr>
            <a:r>
              <a:rPr lang="lt-LT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Pradinis dabartinės jūros aplinkos būklės įvertinimas</a:t>
            </a:r>
            <a:endParaRPr lang="en-GB" dirty="0">
              <a:solidFill>
                <a:schemeClr val="bg1"/>
              </a:solidFill>
              <a:latin typeface="+mn-lt"/>
              <a:cs typeface="Arial" pitchFamily="34" charset="0"/>
            </a:endParaRPr>
          </a:p>
        </p:txBody>
      </p:sp>
      <p:sp>
        <p:nvSpPr>
          <p:cNvPr id="6161" name="AutoShape 22"/>
          <p:cNvSpPr>
            <a:spLocks noChangeArrowheads="1"/>
          </p:cNvSpPr>
          <p:nvPr/>
        </p:nvSpPr>
        <p:spPr bwMode="auto">
          <a:xfrm>
            <a:off x="304800" y="4076700"/>
            <a:ext cx="2251075" cy="990600"/>
          </a:xfrm>
          <a:prstGeom prst="wedgeRectCallout">
            <a:avLst>
              <a:gd name="adj1" fmla="val 73963"/>
              <a:gd name="adj2" fmla="val -99093"/>
            </a:avLst>
          </a:prstGeom>
          <a:solidFill>
            <a:srgbClr val="0033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lt-LT" altLang="lt-LT">
                <a:solidFill>
                  <a:schemeClr val="bg1"/>
                </a:solidFill>
              </a:rPr>
              <a:t>Geros aplinkos būklės (GAB) nustatymas</a:t>
            </a:r>
            <a:endParaRPr lang="en-GB" altLang="lt-LT">
              <a:solidFill>
                <a:schemeClr val="bg1"/>
              </a:solidFill>
            </a:endParaRPr>
          </a:p>
        </p:txBody>
      </p:sp>
      <p:sp>
        <p:nvSpPr>
          <p:cNvPr id="6155" name="AutoShape 32"/>
          <p:cNvSpPr>
            <a:spLocks noChangeArrowheads="1"/>
          </p:cNvSpPr>
          <p:nvPr/>
        </p:nvSpPr>
        <p:spPr bwMode="auto">
          <a:xfrm>
            <a:off x="2754313" y="2047875"/>
            <a:ext cx="3068637" cy="990600"/>
          </a:xfrm>
          <a:prstGeom prst="wedgeRectCallout">
            <a:avLst>
              <a:gd name="adj1" fmla="val -769"/>
              <a:gd name="adj2" fmla="val 99199"/>
            </a:avLst>
          </a:prstGeom>
          <a:solidFill>
            <a:srgbClr val="0033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lt-LT" altLang="lt-LT">
                <a:solidFill>
                  <a:schemeClr val="bg1"/>
                </a:solidFill>
              </a:rPr>
              <a:t>Stebėsenos programų sukūrimas GAB siekimo pažangai matuoti</a:t>
            </a:r>
            <a:endParaRPr lang="en-GB" altLang="lt-LT">
              <a:solidFill>
                <a:schemeClr val="bg1"/>
              </a:solidFill>
            </a:endParaRPr>
          </a:p>
        </p:txBody>
      </p:sp>
      <p:sp>
        <p:nvSpPr>
          <p:cNvPr id="34" name="AutoShape 28"/>
          <p:cNvSpPr>
            <a:spLocks noChangeArrowheads="1"/>
          </p:cNvSpPr>
          <p:nvPr/>
        </p:nvSpPr>
        <p:spPr bwMode="auto">
          <a:xfrm>
            <a:off x="3059112" y="5200650"/>
            <a:ext cx="2459037" cy="990600"/>
          </a:xfrm>
          <a:prstGeom prst="wedgeRectCallout">
            <a:avLst>
              <a:gd name="adj1" fmla="val 42909"/>
              <a:gd name="adj2" fmla="val -216987"/>
            </a:avLst>
          </a:prstGeom>
          <a:solidFill>
            <a:srgbClr val="0033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lt-LT" altLang="lt-LT">
                <a:solidFill>
                  <a:schemeClr val="bg1"/>
                </a:solidFill>
              </a:rPr>
              <a:t>Priemonių programos GAB pasiekti sukūrimas </a:t>
            </a:r>
            <a:endParaRPr lang="en-GB" altLang="lt-LT">
              <a:solidFill>
                <a:schemeClr val="bg1"/>
              </a:solidFill>
            </a:endParaRPr>
          </a:p>
        </p:txBody>
      </p:sp>
      <p:sp>
        <p:nvSpPr>
          <p:cNvPr id="35" name="AutoShape 28"/>
          <p:cNvSpPr>
            <a:spLocks noChangeArrowheads="1"/>
          </p:cNvSpPr>
          <p:nvPr/>
        </p:nvSpPr>
        <p:spPr bwMode="auto">
          <a:xfrm>
            <a:off x="6011863" y="5229225"/>
            <a:ext cx="2509837" cy="990600"/>
          </a:xfrm>
          <a:prstGeom prst="wedgeRectCallout">
            <a:avLst>
              <a:gd name="adj1" fmla="val -64687"/>
              <a:gd name="adj2" fmla="val -222114"/>
            </a:avLst>
          </a:prstGeom>
          <a:solidFill>
            <a:srgbClr val="0033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lt-LT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Priemonių programa pradedama įgyvendinti</a:t>
            </a:r>
            <a:endParaRPr lang="en-GB" sz="2000" dirty="0">
              <a:solidFill>
                <a:schemeClr val="bg1"/>
              </a:solidFill>
              <a:latin typeface="+mn-lt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405594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9" grpId="0" animBg="1"/>
      <p:bldP spid="6161" grpId="0" animBg="1"/>
      <p:bldP spid="6155" grpId="0" animBg="1"/>
      <p:bldP spid="34" grpId="0" animBg="1"/>
      <p:bldP spid="3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0" y="188913"/>
            <a:ext cx="9144000" cy="1143000"/>
          </a:xfrm>
        </p:spPr>
        <p:txBody>
          <a:bodyPr/>
          <a:lstStyle/>
          <a:p>
            <a:pPr eaLnBrk="1" hangingPunct="1"/>
            <a:r>
              <a:rPr lang="lt-LT" altLang="lt-LT" sz="3800" dirty="0"/>
              <a:t>Ūkio sektorių, jūros būklės, žmogaus gerovės ir aplinkos apsaugos priemonių ryšys</a:t>
            </a:r>
            <a:endParaRPr lang="en-US" altLang="lt-LT" sz="38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32471459"/>
              </p:ext>
            </p:extLst>
          </p:nvPr>
        </p:nvGraphicFramePr>
        <p:xfrm>
          <a:off x="467544" y="1628800"/>
          <a:ext cx="8229600" cy="48531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465394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1881</TotalTime>
  <Words>1390</Words>
  <Application>Microsoft Office PowerPoint</Application>
  <PresentationFormat>On-screen Show (4:3)</PresentationFormat>
  <Paragraphs>178</Paragraphs>
  <Slides>19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2014-2020 m. ES struktūrinės paramos veiksmų programos SPAV vertinimas ir Jūros strategijos pagrindų direktyvos įgyvendinimas – pagrindinės išvados ir komentarai </vt:lpstr>
      <vt:lpstr>Turinys</vt:lpstr>
      <vt:lpstr>Veiksmų programos strateginis pasekmių aplinkai vertinimas: komponentai</vt:lpstr>
      <vt:lpstr>Požeminio ir paviršinio vandens išteklių valdymas: vertinimo logika</vt:lpstr>
      <vt:lpstr>Požeminio ir paviršinio vandens telkinių atžvilgiu nustatyti aplinkosauginiai tikslai ir investiciniai prioritetai bei veiklos, kuriais jie į VP integruoti </vt:lpstr>
      <vt:lpstr>Požeminio ir paviršinio vandens išteklių valdymas. Neigiamos VP pasekmės</vt:lpstr>
      <vt:lpstr>Neigiamų pasekmių vandens ištekliams švelninimas</vt:lpstr>
      <vt:lpstr>Jūros strategijos pagrindų direktyvos įgyvendinimo žingsniai</vt:lpstr>
      <vt:lpstr>Ūkio sektorių, jūros būklės, žmogaus gerovės ir aplinkos apsaugos priemonių ryšys</vt:lpstr>
      <vt:lpstr>Nuo ko pradėti? - nustatyti ir apibūdinti jūrų aplinką naudojančius sektorius pagal jų ekonominę ir socialinę svarbą ir poveikį</vt:lpstr>
      <vt:lpstr>Su jūros vertėmis susiję sektoriai</vt:lpstr>
      <vt:lpstr>Kokybiniai deskriptoriai, pagal kuriuos nustatoma „gera jūros aplinkos būklė“</vt:lpstr>
      <vt:lpstr>Problemos ir žinių spragos (1)</vt:lpstr>
      <vt:lpstr>Problemos ir žinių spragos (2)</vt:lpstr>
      <vt:lpstr>Ūkio sektorių, jūros būklės, žmogaus gerovės ir aplinkos apsaugos priemonių ryšys</vt:lpstr>
      <vt:lpstr>Preliminari Priemonių programa (1)</vt:lpstr>
      <vt:lpstr>Preliminari Priemonių programa (2)</vt:lpstr>
      <vt:lpstr>Pirmosios išvados ir komentarai</vt:lpstr>
      <vt:lpstr>Ačiū!  Sėkmės!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Pranešimo pavadinimas</dc:title>
  <dc:creator>Simonas Valatka</dc:creator>
  <cp:lastModifiedBy>urm</cp:lastModifiedBy>
  <cp:revision>101</cp:revision>
  <dcterms:created xsi:type="dcterms:W3CDTF">2009-09-18T11:00:35Z</dcterms:created>
  <dcterms:modified xsi:type="dcterms:W3CDTF">2014-02-27T06:38:12Z</dcterms:modified>
</cp:coreProperties>
</file>