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3" r:id="rId8"/>
    <p:sldId id="264" r:id="rId9"/>
    <p:sldId id="265" r:id="rId10"/>
    <p:sldId id="275" r:id="rId11"/>
    <p:sldId id="268" r:id="rId12"/>
    <p:sldId id="267" r:id="rId13"/>
    <p:sldId id="269" r:id="rId14"/>
    <p:sldId id="270" r:id="rId15"/>
    <p:sldId id="272" r:id="rId16"/>
    <p:sldId id="273" r:id="rId17"/>
    <p:sldId id="276" r:id="rId18"/>
    <p:sldId id="271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934" autoAdjust="0"/>
  </p:normalViewPr>
  <p:slideViewPr>
    <p:cSldViewPr>
      <p:cViewPr>
        <p:scale>
          <a:sx n="100" d="100"/>
          <a:sy n="100" d="100"/>
        </p:scale>
        <p:origin x="-51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5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lt-LT" dirty="0" smtClean="0"/>
              <a:t> 1990 -2013</a:t>
            </a:r>
            <a:r>
              <a:rPr lang="lt-LT" baseline="0" dirty="0" smtClean="0"/>
              <a:t> metai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Tūkst. Ha.</c:v>
                </c:pt>
              </c:strCache>
            </c:strRef>
          </c:tx>
          <c:invertIfNegative val="0"/>
          <c:cat>
            <c:strRef>
              <c:f>Sheet1!$A$2:$A$25</c:f>
              <c:strCache>
                <c:ptCount val="2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</c:strCache>
            </c:strRef>
          </c:cat>
          <c:val>
            <c:numRef>
              <c:f>Sheet1!$B$2:$B$25</c:f>
              <c:numCache>
                <c:formatCode>General</c:formatCode>
                <c:ptCount val="24"/>
                <c:pt idx="0">
                  <c:v>2213.9</c:v>
                </c:pt>
                <c:pt idx="1">
                  <c:v>2095.3000000000002</c:v>
                </c:pt>
                <c:pt idx="2">
                  <c:v>2041.1</c:v>
                </c:pt>
                <c:pt idx="3">
                  <c:v>2083.9</c:v>
                </c:pt>
                <c:pt idx="4">
                  <c:v>1952.8</c:v>
                </c:pt>
                <c:pt idx="5">
                  <c:v>1750.5</c:v>
                </c:pt>
                <c:pt idx="6">
                  <c:v>1797.4</c:v>
                </c:pt>
                <c:pt idx="7">
                  <c:v>1875</c:v>
                </c:pt>
                <c:pt idx="8">
                  <c:v>1833.9</c:v>
                </c:pt>
                <c:pt idx="9">
                  <c:v>1695.4</c:v>
                </c:pt>
                <c:pt idx="10">
                  <c:v>1557.1</c:v>
                </c:pt>
                <c:pt idx="11">
                  <c:v>1465.3</c:v>
                </c:pt>
                <c:pt idx="12">
                  <c:v>1446.1</c:v>
                </c:pt>
                <c:pt idx="13">
                  <c:v>1370.7</c:v>
                </c:pt>
                <c:pt idx="14">
                  <c:v>1430.5</c:v>
                </c:pt>
                <c:pt idx="15">
                  <c:v>1749.6</c:v>
                </c:pt>
                <c:pt idx="16">
                  <c:v>1752.8</c:v>
                </c:pt>
                <c:pt idx="17">
                  <c:v>1727</c:v>
                </c:pt>
                <c:pt idx="18">
                  <c:v>1747.9</c:v>
                </c:pt>
                <c:pt idx="19">
                  <c:v>1945.4</c:v>
                </c:pt>
                <c:pt idx="20">
                  <c:v>2007.8</c:v>
                </c:pt>
                <c:pt idx="21">
                  <c:v>2079.4</c:v>
                </c:pt>
                <c:pt idx="22">
                  <c:v>2174.5</c:v>
                </c:pt>
                <c:pt idx="23">
                  <c:v>2209.1999999999998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8257536"/>
        <c:axId val="118259072"/>
      </c:barChart>
      <c:catAx>
        <c:axId val="118257536"/>
        <c:scaling>
          <c:orientation val="minMax"/>
        </c:scaling>
        <c:delete val="0"/>
        <c:axPos val="b"/>
        <c:majorTickMark val="out"/>
        <c:minorTickMark val="none"/>
        <c:tickLblPos val="nextTo"/>
        <c:crossAx val="118259072"/>
        <c:crosses val="autoZero"/>
        <c:auto val="1"/>
        <c:lblAlgn val="ctr"/>
        <c:lblOffset val="100"/>
        <c:noMultiLvlLbl val="0"/>
      </c:catAx>
      <c:valAx>
        <c:axId val="1182590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825753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lt-LT" dirty="0" smtClean="0"/>
              <a:t>1990-2013</a:t>
            </a:r>
            <a:r>
              <a:rPr lang="lt-LT" baseline="0" dirty="0" smtClean="0"/>
              <a:t> metai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Tūkst. t.</c:v>
                </c:pt>
              </c:strCache>
            </c:strRef>
          </c:tx>
          <c:invertIfNegative val="0"/>
          <c:cat>
            <c:strRef>
              <c:f>Sheet1!$A$2:$A$25</c:f>
              <c:strCache>
                <c:ptCount val="2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</c:strCache>
            </c:strRef>
          </c:cat>
          <c:val>
            <c:numRef>
              <c:f>Sheet1!$B$2:$B$25</c:f>
              <c:numCache>
                <c:formatCode>General</c:formatCode>
                <c:ptCount val="24"/>
                <c:pt idx="0">
                  <c:v>3265.1</c:v>
                </c:pt>
                <c:pt idx="1">
                  <c:v>3347.5</c:v>
                </c:pt>
                <c:pt idx="2">
                  <c:v>2225.1</c:v>
                </c:pt>
                <c:pt idx="3">
                  <c:v>2707.8</c:v>
                </c:pt>
                <c:pt idx="4">
                  <c:v>2137.8000000000002</c:v>
                </c:pt>
                <c:pt idx="5">
                  <c:v>1954</c:v>
                </c:pt>
                <c:pt idx="6">
                  <c:v>2702.5</c:v>
                </c:pt>
                <c:pt idx="7">
                  <c:v>3051.7</c:v>
                </c:pt>
                <c:pt idx="8">
                  <c:v>2820.9</c:v>
                </c:pt>
                <c:pt idx="9">
                  <c:v>2112.4</c:v>
                </c:pt>
                <c:pt idx="10">
                  <c:v>2730.7</c:v>
                </c:pt>
                <c:pt idx="11">
                  <c:v>2397.5</c:v>
                </c:pt>
                <c:pt idx="12">
                  <c:v>2602</c:v>
                </c:pt>
                <c:pt idx="13">
                  <c:v>2680.3</c:v>
                </c:pt>
                <c:pt idx="14">
                  <c:v>2916.9</c:v>
                </c:pt>
                <c:pt idx="15">
                  <c:v>2870</c:v>
                </c:pt>
                <c:pt idx="16">
                  <c:v>1892.7</c:v>
                </c:pt>
                <c:pt idx="17">
                  <c:v>3073.4</c:v>
                </c:pt>
                <c:pt idx="18">
                  <c:v>3484.2</c:v>
                </c:pt>
                <c:pt idx="19">
                  <c:v>3892.3</c:v>
                </c:pt>
                <c:pt idx="20">
                  <c:v>2866.8</c:v>
                </c:pt>
                <c:pt idx="21">
                  <c:v>3303.9</c:v>
                </c:pt>
                <c:pt idx="22">
                  <c:v>4736.5</c:v>
                </c:pt>
                <c:pt idx="23">
                  <c:v>4550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7171328"/>
        <c:axId val="117172864"/>
      </c:barChart>
      <c:catAx>
        <c:axId val="117171328"/>
        <c:scaling>
          <c:orientation val="minMax"/>
        </c:scaling>
        <c:delete val="0"/>
        <c:axPos val="b"/>
        <c:majorTickMark val="out"/>
        <c:minorTickMark val="none"/>
        <c:tickLblPos val="nextTo"/>
        <c:crossAx val="117172864"/>
        <c:crosses val="autoZero"/>
        <c:auto val="1"/>
        <c:lblAlgn val="ctr"/>
        <c:lblOffset val="100"/>
        <c:noMultiLvlLbl val="0"/>
      </c:catAx>
      <c:valAx>
        <c:axId val="1171728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717132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lt-LT" dirty="0" smtClean="0"/>
              <a:t>1990-2012</a:t>
            </a:r>
            <a:r>
              <a:rPr lang="lt-LT" baseline="0" dirty="0" smtClean="0"/>
              <a:t> metai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Tūkst. t.</c:v>
                </c:pt>
              </c:strCache>
            </c:strRef>
          </c:tx>
          <c:invertIfNegative val="0"/>
          <c:cat>
            <c:strRef>
              <c:f>Sheet1!$A$2:$A$24</c:f>
              <c:strCache>
                <c:ptCount val="23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</c:strCache>
            </c:strRef>
          </c:cat>
          <c:val>
            <c:numRef>
              <c:f>Sheet1!$B$2:$B$24</c:f>
              <c:numCache>
                <c:formatCode>General</c:formatCode>
                <c:ptCount val="23"/>
                <c:pt idx="0">
                  <c:v>761</c:v>
                </c:pt>
                <c:pt idx="1">
                  <c:v>651.4</c:v>
                </c:pt>
                <c:pt idx="2">
                  <c:v>611.4</c:v>
                </c:pt>
                <c:pt idx="3">
                  <c:v>413</c:v>
                </c:pt>
                <c:pt idx="4">
                  <c:v>330.9</c:v>
                </c:pt>
                <c:pt idx="5">
                  <c:v>302</c:v>
                </c:pt>
                <c:pt idx="6">
                  <c:v>286</c:v>
                </c:pt>
                <c:pt idx="7">
                  <c:v>291.39999999999998</c:v>
                </c:pt>
                <c:pt idx="8">
                  <c:v>293.60000000000002</c:v>
                </c:pt>
                <c:pt idx="9">
                  <c:v>273.7</c:v>
                </c:pt>
                <c:pt idx="10">
                  <c:v>263.60000000000002</c:v>
                </c:pt>
                <c:pt idx="11">
                  <c:v>208.3</c:v>
                </c:pt>
                <c:pt idx="12">
                  <c:v>235.2</c:v>
                </c:pt>
                <c:pt idx="13">
                  <c:v>264.89999999999998</c:v>
                </c:pt>
                <c:pt idx="14">
                  <c:v>302.60000000000002</c:v>
                </c:pt>
                <c:pt idx="15">
                  <c:v>335.7</c:v>
                </c:pt>
                <c:pt idx="16">
                  <c:v>335.3</c:v>
                </c:pt>
                <c:pt idx="17">
                  <c:v>348.8</c:v>
                </c:pt>
                <c:pt idx="18">
                  <c:v>295.39999999999998</c:v>
                </c:pt>
                <c:pt idx="19">
                  <c:v>272</c:v>
                </c:pt>
                <c:pt idx="20">
                  <c:v>301.2</c:v>
                </c:pt>
                <c:pt idx="21">
                  <c:v>309.8</c:v>
                </c:pt>
                <c:pt idx="22">
                  <c:v>313.3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8300032"/>
        <c:axId val="118334592"/>
      </c:barChart>
      <c:catAx>
        <c:axId val="118300032"/>
        <c:scaling>
          <c:orientation val="minMax"/>
        </c:scaling>
        <c:delete val="0"/>
        <c:axPos val="b"/>
        <c:majorTickMark val="out"/>
        <c:minorTickMark val="none"/>
        <c:tickLblPos val="nextTo"/>
        <c:crossAx val="118334592"/>
        <c:crosses val="autoZero"/>
        <c:auto val="1"/>
        <c:lblAlgn val="ctr"/>
        <c:lblOffset val="100"/>
        <c:noMultiLvlLbl val="0"/>
      </c:catAx>
      <c:valAx>
        <c:axId val="1183345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830003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lt-LT" dirty="0" smtClean="0"/>
              <a:t>1990</a:t>
            </a:r>
            <a:r>
              <a:rPr lang="lt-LT" baseline="0" dirty="0" smtClean="0"/>
              <a:t> – 2013 metai</a:t>
            </a:r>
            <a:r>
              <a:rPr lang="en-US" dirty="0" smtClean="0"/>
              <a:t>.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Tūkst. t.</c:v>
                </c:pt>
              </c:strCache>
            </c:strRef>
          </c:tx>
          <c:invertIfNegative val="0"/>
          <c:cat>
            <c:strRef>
              <c:f>Sheet1!$A$2:$A$25</c:f>
              <c:strCache>
                <c:ptCount val="2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</c:strCache>
            </c:strRef>
          </c:cat>
          <c:val>
            <c:numRef>
              <c:f>Sheet1!$B$2:$B$25</c:f>
              <c:numCache>
                <c:formatCode>General</c:formatCode>
                <c:ptCount val="24"/>
                <c:pt idx="0">
                  <c:v>3157</c:v>
                </c:pt>
                <c:pt idx="1">
                  <c:v>2915.6</c:v>
                </c:pt>
                <c:pt idx="2">
                  <c:v>2420.6</c:v>
                </c:pt>
                <c:pt idx="3">
                  <c:v>2066.6999999999998</c:v>
                </c:pt>
                <c:pt idx="4">
                  <c:v>1896.4</c:v>
                </c:pt>
                <c:pt idx="5">
                  <c:v>1818.9</c:v>
                </c:pt>
                <c:pt idx="6">
                  <c:v>1831.5</c:v>
                </c:pt>
                <c:pt idx="7">
                  <c:v>1949.7</c:v>
                </c:pt>
                <c:pt idx="8">
                  <c:v>1929.9</c:v>
                </c:pt>
                <c:pt idx="9">
                  <c:v>1714.2</c:v>
                </c:pt>
                <c:pt idx="10">
                  <c:v>1724.7</c:v>
                </c:pt>
                <c:pt idx="11">
                  <c:v>1729.8</c:v>
                </c:pt>
                <c:pt idx="12">
                  <c:v>1770.9</c:v>
                </c:pt>
                <c:pt idx="13">
                  <c:v>1796.1</c:v>
                </c:pt>
                <c:pt idx="14">
                  <c:v>1848.7</c:v>
                </c:pt>
                <c:pt idx="15">
                  <c:v>1861.6</c:v>
                </c:pt>
                <c:pt idx="16">
                  <c:v>1891.3</c:v>
                </c:pt>
                <c:pt idx="17">
                  <c:v>1936.6</c:v>
                </c:pt>
                <c:pt idx="18">
                  <c:v>1883.8</c:v>
                </c:pt>
                <c:pt idx="19">
                  <c:v>1791</c:v>
                </c:pt>
                <c:pt idx="20">
                  <c:v>1736.5</c:v>
                </c:pt>
                <c:pt idx="21">
                  <c:v>1786.4</c:v>
                </c:pt>
                <c:pt idx="22">
                  <c:v>1778.1</c:v>
                </c:pt>
                <c:pt idx="23">
                  <c:v>1742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8462336"/>
        <c:axId val="118463872"/>
      </c:barChart>
      <c:catAx>
        <c:axId val="118462336"/>
        <c:scaling>
          <c:orientation val="minMax"/>
        </c:scaling>
        <c:delete val="0"/>
        <c:axPos val="b"/>
        <c:majorTickMark val="out"/>
        <c:minorTickMark val="none"/>
        <c:tickLblPos val="nextTo"/>
        <c:crossAx val="118463872"/>
        <c:crosses val="autoZero"/>
        <c:auto val="1"/>
        <c:lblAlgn val="ctr"/>
        <c:lblOffset val="100"/>
        <c:noMultiLvlLbl val="0"/>
      </c:catAx>
      <c:valAx>
        <c:axId val="1184638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846233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Production!$B$3</c:f>
              <c:strCache>
                <c:ptCount val="1"/>
                <c:pt idx="0">
                  <c:v>Aglink 2010</c:v>
                </c:pt>
              </c:strCache>
            </c:strRef>
          </c:tx>
          <c:spPr>
            <a:ln w="28575" cap="flat">
              <a:solidFill>
                <a:srgbClr val="BE4B48"/>
              </a:solidFill>
            </a:ln>
          </c:spPr>
          <c:marker>
            <c:symbol val="none"/>
          </c:marker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dPt>
            <c:idx val="8"/>
            <c:bubble3D val="0"/>
          </c:dPt>
          <c:dPt>
            <c:idx val="9"/>
            <c:bubble3D val="0"/>
          </c:dPt>
          <c:dPt>
            <c:idx val="10"/>
            <c:bubble3D val="0"/>
          </c:dPt>
          <c:dPt>
            <c:idx val="11"/>
            <c:bubble3D val="0"/>
          </c:dPt>
          <c:dPt>
            <c:idx val="12"/>
            <c:bubble3D val="0"/>
          </c:dPt>
          <c:dPt>
            <c:idx val="13"/>
            <c:bubble3D val="0"/>
          </c:dPt>
          <c:dPt>
            <c:idx val="14"/>
            <c:bubble3D val="0"/>
          </c:dPt>
          <c:dPt>
            <c:idx val="15"/>
            <c:bubble3D val="0"/>
          </c:dPt>
          <c:dPt>
            <c:idx val="16"/>
            <c:bubble3D val="0"/>
          </c:dPt>
          <c:dPt>
            <c:idx val="17"/>
            <c:bubble3D val="0"/>
          </c:dPt>
          <c:dPt>
            <c:idx val="18"/>
            <c:bubble3D val="0"/>
          </c:dPt>
          <c:dPt>
            <c:idx val="19"/>
            <c:bubble3D val="0"/>
          </c:dPt>
          <c:dPt>
            <c:idx val="20"/>
            <c:bubble3D val="0"/>
          </c:dPt>
          <c:dPt>
            <c:idx val="21"/>
            <c:bubble3D val="0"/>
          </c:dPt>
          <c:dPt>
            <c:idx val="22"/>
            <c:bubble3D val="0"/>
          </c:dPt>
          <c:cat>
            <c:strRef>
              <c:f>Production!$C$2:$Y$2</c:f>
              <c:strCache>
                <c:ptCount val="2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</c:strCache>
            </c:strRef>
          </c:cat>
          <c:val>
            <c:numRef>
              <c:f>Production!$C$3:$Y$3</c:f>
              <c:numCache>
                <c:formatCode>General</c:formatCode>
                <c:ptCount val="23"/>
              </c:numCache>
            </c:numRef>
          </c:val>
          <c:smooth val="0"/>
        </c:ser>
        <c:ser>
          <c:idx val="2"/>
          <c:order val="1"/>
          <c:tx>
            <c:strRef>
              <c:f>Production!$B$5</c:f>
              <c:strCache>
                <c:ptCount val="1"/>
                <c:pt idx="0">
                  <c:v>OECD-FAO Outlook</c:v>
                </c:pt>
              </c:strCache>
            </c:strRef>
          </c:tx>
          <c:spPr>
            <a:ln w="28575" cap="flat">
              <a:solidFill>
                <a:srgbClr val="98B954"/>
              </a:solidFill>
            </a:ln>
          </c:spPr>
          <c:marker>
            <c:symbol val="none"/>
          </c:marker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dPt>
            <c:idx val="8"/>
            <c:bubble3D val="0"/>
          </c:dPt>
          <c:dPt>
            <c:idx val="9"/>
            <c:bubble3D val="0"/>
          </c:dPt>
          <c:dPt>
            <c:idx val="10"/>
            <c:bubble3D val="0"/>
          </c:dPt>
          <c:dPt>
            <c:idx val="11"/>
            <c:bubble3D val="0"/>
          </c:dPt>
          <c:dPt>
            <c:idx val="12"/>
            <c:bubble3D val="0"/>
          </c:dPt>
          <c:dPt>
            <c:idx val="13"/>
            <c:bubble3D val="0"/>
          </c:dPt>
          <c:dPt>
            <c:idx val="14"/>
            <c:bubble3D val="0"/>
          </c:dPt>
          <c:dPt>
            <c:idx val="15"/>
            <c:bubble3D val="0"/>
          </c:dPt>
          <c:dPt>
            <c:idx val="16"/>
            <c:bubble3D val="0"/>
          </c:dPt>
          <c:dPt>
            <c:idx val="17"/>
            <c:bubble3D val="0"/>
          </c:dPt>
          <c:dPt>
            <c:idx val="18"/>
            <c:bubble3D val="0"/>
          </c:dPt>
          <c:dPt>
            <c:idx val="19"/>
            <c:bubble3D val="0"/>
          </c:dPt>
          <c:dPt>
            <c:idx val="20"/>
            <c:bubble3D val="0"/>
          </c:dPt>
          <c:dPt>
            <c:idx val="21"/>
            <c:bubble3D val="0"/>
          </c:dPt>
          <c:dPt>
            <c:idx val="22"/>
            <c:bubble3D val="0"/>
          </c:dPt>
          <c:cat>
            <c:strRef>
              <c:f>Production!$C$2:$Y$2</c:f>
              <c:strCache>
                <c:ptCount val="2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</c:strCache>
            </c:strRef>
          </c:cat>
          <c:val>
            <c:numRef>
              <c:f>Production!$C$5:$Y$5</c:f>
              <c:numCache>
                <c:formatCode>General</c:formatCode>
                <c:ptCount val="23"/>
                <c:pt idx="0">
                  <c:v>1455942.8636</c:v>
                </c:pt>
                <c:pt idx="1">
                  <c:v>1504958.8396000001</c:v>
                </c:pt>
                <c:pt idx="2">
                  <c:v>1457052.057</c:v>
                </c:pt>
                <c:pt idx="3">
                  <c:v>1499903.1850000001</c:v>
                </c:pt>
                <c:pt idx="4">
                  <c:v>1671691.3456999999</c:v>
                </c:pt>
                <c:pt idx="5">
                  <c:v>1622377.1091</c:v>
                </c:pt>
                <c:pt idx="6">
                  <c:v>1597992.2635999999</c:v>
                </c:pt>
                <c:pt idx="7">
                  <c:v>1698891.8901</c:v>
                </c:pt>
                <c:pt idx="8">
                  <c:v>1821719.0090000001</c:v>
                </c:pt>
                <c:pt idx="9">
                  <c:v>1817468.6174999999</c:v>
                </c:pt>
                <c:pt idx="10">
                  <c:v>1783635.1055999999</c:v>
                </c:pt>
                <c:pt idx="11">
                  <c:v>1861568.3504000001</c:v>
                </c:pt>
                <c:pt idx="12">
                  <c:v>1830232.3185000001</c:v>
                </c:pt>
                <c:pt idx="13">
                  <c:v>1946431.6540999999</c:v>
                </c:pt>
                <c:pt idx="14">
                  <c:v>1944327.9442</c:v>
                </c:pt>
                <c:pt idx="15">
                  <c:v>1950752.0503</c:v>
                </c:pt>
                <c:pt idx="16">
                  <c:v>1983736.6395</c:v>
                </c:pt>
                <c:pt idx="17">
                  <c:v>2019980.1162</c:v>
                </c:pt>
                <c:pt idx="18">
                  <c:v>2052862.0489000001</c:v>
                </c:pt>
                <c:pt idx="19">
                  <c:v>2091121.9979999999</c:v>
                </c:pt>
                <c:pt idx="20">
                  <c:v>2124047.6636000001</c:v>
                </c:pt>
                <c:pt idx="21">
                  <c:v>2157361.9780999999</c:v>
                </c:pt>
                <c:pt idx="22">
                  <c:v>2191597.4818000002</c:v>
                </c:pt>
              </c:numCache>
            </c:numRef>
          </c:val>
          <c:smooth val="0"/>
        </c:ser>
        <c:ser>
          <c:idx val="3"/>
          <c:order val="2"/>
          <c:tx>
            <c:strRef>
              <c:f>Production!$B$6</c:f>
              <c:strCache>
                <c:ptCount val="1"/>
                <c:pt idx="0">
                  <c:v>USDA Projections</c:v>
                </c:pt>
              </c:strCache>
            </c:strRef>
          </c:tx>
          <c:spPr>
            <a:ln w="28575" cap="flat">
              <a:solidFill>
                <a:srgbClr val="7D60A0"/>
              </a:solidFill>
            </a:ln>
          </c:spPr>
          <c:marker>
            <c:symbol val="none"/>
          </c:marker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dPt>
            <c:idx val="8"/>
            <c:bubble3D val="0"/>
          </c:dPt>
          <c:dPt>
            <c:idx val="9"/>
            <c:bubble3D val="0"/>
          </c:dPt>
          <c:dPt>
            <c:idx val="10"/>
            <c:bubble3D val="0"/>
          </c:dPt>
          <c:dPt>
            <c:idx val="11"/>
            <c:bubble3D val="0"/>
          </c:dPt>
          <c:dPt>
            <c:idx val="12"/>
            <c:bubble3D val="0"/>
          </c:dPt>
          <c:dPt>
            <c:idx val="13"/>
            <c:bubble3D val="0"/>
          </c:dPt>
          <c:dPt>
            <c:idx val="14"/>
            <c:bubble3D val="0"/>
          </c:dPt>
          <c:dPt>
            <c:idx val="15"/>
            <c:bubble3D val="0"/>
          </c:dPt>
          <c:dPt>
            <c:idx val="16"/>
            <c:bubble3D val="0"/>
          </c:dPt>
          <c:dPt>
            <c:idx val="17"/>
            <c:bubble3D val="0"/>
          </c:dPt>
          <c:dPt>
            <c:idx val="18"/>
            <c:bubble3D val="0"/>
          </c:dPt>
          <c:dPt>
            <c:idx val="19"/>
            <c:bubble3D val="0"/>
          </c:dPt>
          <c:dPt>
            <c:idx val="20"/>
            <c:bubble3D val="0"/>
          </c:dPt>
          <c:dPt>
            <c:idx val="21"/>
            <c:bubble3D val="0"/>
          </c:dPt>
          <c:dPt>
            <c:idx val="22"/>
            <c:bubble3D val="0"/>
          </c:dPt>
          <c:cat>
            <c:strRef>
              <c:f>Production!$C$2:$Y$2</c:f>
              <c:strCache>
                <c:ptCount val="2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</c:strCache>
            </c:strRef>
          </c:cat>
          <c:val>
            <c:numRef>
              <c:f>Production!$C$6:$Y$6</c:f>
              <c:numCache>
                <c:formatCode>General</c:formatCode>
                <c:ptCount val="23"/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3212416"/>
        <c:axId val="113214976"/>
      </c:lineChart>
      <c:catAx>
        <c:axId val="113212416"/>
        <c:scaling>
          <c:orientation val="minMax"/>
        </c:scaling>
        <c:delete val="0"/>
        <c:axPos val="b"/>
        <c:majorGridlines>
          <c:spPr>
            <a:ln w="12600" cap="flat">
              <a:solidFill>
                <a:srgbClr val="FFFFFF"/>
              </a:solidFill>
              <a:miter lim="10000"/>
            </a:ln>
          </c:spPr>
        </c:majorGridlines>
        <c:numFmt formatCode="General" sourceLinked="1"/>
        <c:majorTickMark val="none"/>
        <c:minorTickMark val="none"/>
        <c:tickLblPos val="low"/>
        <c:spPr>
          <a:ln w="19079" cap="flat">
            <a:solidFill>
              <a:srgbClr val="E0E0E0"/>
            </a:solidFill>
            <a:miter lim="10000"/>
          </a:ln>
        </c:spPr>
        <c:txPr>
          <a:bodyPr rot="-5400000"/>
          <a:lstStyle/>
          <a:p>
            <a:pPr>
              <a:defRPr sz="800">
                <a:solidFill>
                  <a:srgbClr val="918F8D"/>
                </a:solidFill>
                <a:latin typeface="Tahoma"/>
              </a:defRPr>
            </a:pPr>
            <a:endParaRPr lang="en-US"/>
          </a:p>
        </c:txPr>
        <c:crossAx val="113214976"/>
        <c:crosses val="autoZero"/>
        <c:auto val="0"/>
        <c:lblAlgn val="ctr"/>
        <c:lblOffset val="100"/>
        <c:tickLblSkip val="2"/>
        <c:tickMarkSkip val="1"/>
        <c:noMultiLvlLbl val="0"/>
      </c:catAx>
      <c:valAx>
        <c:axId val="113214976"/>
        <c:scaling>
          <c:orientation val="minMax"/>
          <c:max val="2126000"/>
          <c:min val="1369000"/>
        </c:scaling>
        <c:delete val="0"/>
        <c:axPos val="l"/>
        <c:majorGridlines>
          <c:spPr>
            <a:ln w="12600" cap="flat">
              <a:solidFill>
                <a:srgbClr val="FFFFFF"/>
              </a:solidFill>
              <a:miter lim="10000"/>
            </a:ln>
          </c:spPr>
        </c:majorGridlines>
        <c:title>
          <c:tx>
            <c:rich>
              <a:bodyPr rot="-5400000"/>
              <a:lstStyle/>
              <a:p>
                <a:pPr>
                  <a:defRPr/>
                </a:pPr>
                <a:r>
                  <a:rPr lang="en-US" sz="1000" b="0">
                    <a:solidFill>
                      <a:srgbClr val="918F8D"/>
                    </a:solidFill>
                    <a:latin typeface="Tahoma"/>
                  </a:rPr>
                  <a:t>1000 T</a:t>
                </a:r>
              </a:p>
            </c:rich>
          </c:tx>
          <c:layout/>
          <c:overlay val="0"/>
          <c:spPr>
            <a:noFill/>
            <a:ln>
              <a:noFill/>
            </a:ln>
          </c:spPr>
        </c:title>
        <c:numFmt formatCode="#,##0" sourceLinked="0"/>
        <c:majorTickMark val="none"/>
        <c:minorTickMark val="none"/>
        <c:tickLblPos val="low"/>
        <c:spPr>
          <a:ln w="12600" cap="flat">
            <a:solidFill>
              <a:srgbClr val="C0C0C0"/>
            </a:solidFill>
            <a:miter lim="10000"/>
          </a:ln>
        </c:spPr>
        <c:txPr>
          <a:bodyPr rot="0"/>
          <a:lstStyle/>
          <a:p>
            <a:pPr>
              <a:defRPr sz="800">
                <a:solidFill>
                  <a:srgbClr val="918F8D"/>
                </a:solidFill>
                <a:latin typeface="Tahoma"/>
              </a:defRPr>
            </a:pPr>
            <a:endParaRPr lang="en-US"/>
          </a:p>
        </c:txPr>
        <c:crossAx val="113212416"/>
        <c:crosses val="autoZero"/>
        <c:crossBetween val="between"/>
        <c:minorUnit val="0"/>
      </c:valAx>
      <c:spPr>
        <a:gradFill>
          <a:gsLst>
            <a:gs pos="0">
              <a:srgbClr val="DDDDDD"/>
            </a:gs>
            <a:gs pos="100000">
              <a:srgbClr val="FFFFFF"/>
            </a:gs>
          </a:gsLst>
          <a:lin ang="5400000" scaled="0"/>
        </a:gradFill>
        <a:ln w="3175" cap="flat">
          <a:solidFill>
            <a:srgbClr val="C0C0C0"/>
          </a:solidFill>
          <a:miter lim="10000"/>
        </a:ln>
      </c:spPr>
    </c:plotArea>
    <c:legend>
      <c:legendPos val="b"/>
      <c:legendEntry>
        <c:idx val="0"/>
        <c:delete val="1"/>
      </c:legendEntry>
      <c:legendEntry>
        <c:idx val="2"/>
        <c:delete val="1"/>
      </c:legendEntry>
      <c:layout/>
      <c:overlay val="0"/>
      <c:spPr>
        <a:noFill/>
        <a:ln>
          <a:noFill/>
        </a:ln>
      </c:spPr>
      <c:txPr>
        <a:bodyPr rot="0"/>
        <a:lstStyle/>
        <a:p>
          <a:pPr>
            <a:defRPr sz="800">
              <a:solidFill>
                <a:srgbClr val="918F8D"/>
              </a:solidFill>
              <a:latin typeface="Tahoma"/>
            </a:defRPr>
          </a:pPr>
          <a:endParaRPr lang="en-US"/>
        </a:p>
      </c:txPr>
    </c:legend>
    <c:plotVisOnly val="0"/>
    <c:dispBlanksAs val="gap"/>
    <c:showDLblsOverMax val="0"/>
  </c:chart>
  <c:spPr>
    <a:solidFill>
      <a:srgbClr val="FFFFFF"/>
    </a:solidFill>
    <a:ln w="3175" cap="flat">
      <a:solidFill>
        <a:srgbClr val="C0C0C0"/>
      </a:solidFill>
      <a:miter lim="10000"/>
    </a:ln>
  </c:sp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7A26-81EF-4F9D-9ACB-7B7558C4E8AA}" type="datetimeFigureOut">
              <a:rPr lang="en-US" smtClean="0"/>
              <a:t>2/26/2014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8D8D5-DD99-4451-B298-6D07D9C8C4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7A26-81EF-4F9D-9ACB-7B7558C4E8AA}" type="datetimeFigureOut">
              <a:rPr lang="en-US" smtClean="0"/>
              <a:t>2/26/2014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8D8D5-DD99-4451-B298-6D07D9C8C4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7A26-81EF-4F9D-9ACB-7B7558C4E8AA}" type="datetimeFigureOut">
              <a:rPr lang="en-US" smtClean="0"/>
              <a:t>2/26/2014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8D8D5-DD99-4451-B298-6D07D9C8C4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7A26-81EF-4F9D-9ACB-7B7558C4E8AA}" type="datetimeFigureOut">
              <a:rPr lang="en-US" smtClean="0"/>
              <a:t>2/26/2014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8D8D5-DD99-4451-B298-6D07D9C8C4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7A26-81EF-4F9D-9ACB-7B7558C4E8AA}" type="datetimeFigureOut">
              <a:rPr lang="en-US" smtClean="0"/>
              <a:t>2/26/2014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8D8D5-DD99-4451-B298-6D07D9C8C4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7A26-81EF-4F9D-9ACB-7B7558C4E8AA}" type="datetimeFigureOut">
              <a:rPr lang="en-US" smtClean="0"/>
              <a:t>2/26/2014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8D8D5-DD99-4451-B298-6D07D9C8C40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7A26-81EF-4F9D-9ACB-7B7558C4E8AA}" type="datetimeFigureOut">
              <a:rPr lang="en-US" smtClean="0"/>
              <a:t>2/26/2014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8D8D5-DD99-4451-B298-6D07D9C8C4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7A26-81EF-4F9D-9ACB-7B7558C4E8AA}" type="datetimeFigureOut">
              <a:rPr lang="en-US" smtClean="0"/>
              <a:t>2/26/2014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8D8D5-DD99-4451-B298-6D07D9C8C4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7A26-81EF-4F9D-9ACB-7B7558C4E8AA}" type="datetimeFigureOut">
              <a:rPr lang="en-US" smtClean="0"/>
              <a:t>2/26/2014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8D8D5-DD99-4451-B298-6D07D9C8C4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7A26-81EF-4F9D-9ACB-7B7558C4E8AA}" type="datetimeFigureOut">
              <a:rPr lang="en-US" smtClean="0"/>
              <a:t>2/26/2014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028D8D5-DD99-4451-B298-6D07D9C8C4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7A26-81EF-4F9D-9ACB-7B7558C4E8AA}" type="datetimeFigureOut">
              <a:rPr lang="en-US" smtClean="0"/>
              <a:t>2/26/2014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8D8D5-DD99-4451-B298-6D07D9C8C4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D7167A26-81EF-4F9D-9ACB-7B7558C4E8AA}" type="datetimeFigureOut">
              <a:rPr lang="en-US" smtClean="0"/>
              <a:t>2/26/2014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4028D8D5-DD99-4451-B298-6D07D9C8C40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609600"/>
            <a:ext cx="8382000" cy="4572000"/>
          </a:xfrm>
        </p:spPr>
        <p:txBody>
          <a:bodyPr>
            <a:normAutofit/>
          </a:bodyPr>
          <a:lstStyle/>
          <a:p>
            <a:r>
              <a:rPr lang="lt-LT" sz="2000" b="1" dirty="0" err="1" smtClean="0"/>
              <a:t/>
            </a:r>
            <a:br>
              <a:rPr lang="lt-LT" sz="2000" b="1" dirty="0" err="1" smtClean="0"/>
            </a:br>
            <a:r>
              <a:rPr lang="lt-LT" b="1" dirty="0" err="1" smtClean="0"/>
              <a:t>Žemės</a:t>
            </a:r>
            <a:r>
              <a:rPr lang="lt-LT" b="1" dirty="0" smtClean="0"/>
              <a:t> ūkio raidos perspektyvos ir galimi aplinkosauginiai konfliktai</a:t>
            </a:r>
            <a:br>
              <a:rPr lang="lt-LT" b="1" dirty="0" smtClean="0"/>
            </a:br>
            <a:r>
              <a:rPr lang="lt-LT" b="1" dirty="0" smtClean="0"/>
              <a:t/>
            </a:r>
            <a:br>
              <a:rPr lang="lt-LT" b="1" dirty="0" smtClean="0"/>
            </a:br>
            <a:r>
              <a:rPr lang="lt-LT" sz="2700" b="1" dirty="0" smtClean="0"/>
              <a:t>Seminaras </a:t>
            </a:r>
            <a:r>
              <a:rPr lang="en-US" sz="2700" dirty="0" smtClean="0"/>
              <a:t/>
            </a:r>
            <a:br>
              <a:rPr lang="en-US" sz="2700" dirty="0" smtClean="0"/>
            </a:br>
            <a:r>
              <a:rPr lang="lt-LT" sz="2400" b="1" dirty="0" smtClean="0"/>
              <a:t>„Kaip 2014-2020 metų ES finansinė parama prisidės prie Baltijos jūros būklės gerinimo?“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5562600"/>
            <a:ext cx="7772400" cy="762000"/>
          </a:xfrm>
        </p:spPr>
        <p:txBody>
          <a:bodyPr>
            <a:noAutofit/>
          </a:bodyPr>
          <a:lstStyle/>
          <a:p>
            <a:r>
              <a:rPr lang="lt-LT" sz="2000" dirty="0" smtClean="0"/>
              <a:t>Dr. Romualdas Zemeckis</a:t>
            </a:r>
          </a:p>
          <a:p>
            <a:r>
              <a:rPr lang="lt-LT" sz="2000" dirty="0" smtClean="0"/>
              <a:t>Aleksandro S</a:t>
            </a:r>
            <a:r>
              <a:rPr lang="en-US" sz="2000" dirty="0" smtClean="0"/>
              <a:t>T</a:t>
            </a:r>
            <a:r>
              <a:rPr lang="lt-LT" sz="2000" dirty="0" err="1" smtClean="0"/>
              <a:t>ulginskio</a:t>
            </a:r>
            <a:r>
              <a:rPr lang="lt-LT" sz="2000" dirty="0" smtClean="0"/>
              <a:t> universiteto Aplinkos ir ekologijos institutas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08392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2400"/>
            <a:ext cx="9144000" cy="662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98660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Ekologinės gamybos plotas ir ūkių skaičius Lietuvoje 2004–2012 m. 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066800"/>
            <a:ext cx="8991600" cy="396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382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Grūdų vartojimo prognozės pasaulyje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8843760"/>
              </p:ext>
            </p:extLst>
          </p:nvPr>
        </p:nvGraphicFramePr>
        <p:xfrm>
          <a:off x="152399" y="1100138"/>
          <a:ext cx="8839201" cy="39290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87681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65760"/>
            <a:ext cx="8305800" cy="548640"/>
          </a:xfrm>
        </p:spPr>
        <p:txBody>
          <a:bodyPr/>
          <a:lstStyle/>
          <a:p>
            <a:r>
              <a:rPr lang="lt-LT" sz="2400" dirty="0" smtClean="0"/>
              <a:t>Svarbesni Lietuvos ir </a:t>
            </a:r>
            <a:r>
              <a:rPr lang="lt-LT" sz="2400" dirty="0" err="1" smtClean="0"/>
              <a:t>es</a:t>
            </a:r>
            <a:r>
              <a:rPr lang="lt-LT" sz="2400" dirty="0" smtClean="0"/>
              <a:t> žemės ūkio politikos pokyčiai 2014-2020 metais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100628"/>
            <a:ext cx="8839200" cy="4004772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lt-LT" sz="1800" dirty="0" smtClean="0"/>
              <a:t>Nacionalinės 2014–2020 </a:t>
            </a:r>
            <a:r>
              <a:rPr lang="lt-LT" sz="1800" dirty="0"/>
              <a:t>metų gyvulininkystės plėtros </a:t>
            </a:r>
            <a:r>
              <a:rPr lang="lt-LT" sz="1800" dirty="0" smtClean="0"/>
              <a:t>programoje </a:t>
            </a:r>
            <a:r>
              <a:rPr lang="lt-LT" sz="1800" dirty="0"/>
              <a:t>yra numatyta  didinti ūkinių gyvūnų skaičių ir gyvulininkystės produkcijos gamybos </a:t>
            </a:r>
            <a:r>
              <a:rPr lang="lt-LT" sz="1800" dirty="0" smtClean="0"/>
              <a:t> apimtis;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lt-LT" sz="1800" dirty="0" smtClean="0"/>
              <a:t>Dar vyksta veiksmų </a:t>
            </a:r>
            <a:r>
              <a:rPr lang="lt-LT" sz="1800" dirty="0"/>
              <a:t>programos, skirtos ES struktūrinių fondų panaudojimo tvarkai nustatyti, </a:t>
            </a:r>
            <a:r>
              <a:rPr lang="lt-LT" sz="1800" dirty="0" smtClean="0"/>
              <a:t>ir Kaimo </a:t>
            </a:r>
            <a:r>
              <a:rPr lang="lt-LT" sz="1800" dirty="0"/>
              <a:t>plėtros 2014-2020 m. </a:t>
            </a:r>
            <a:r>
              <a:rPr lang="lt-LT" sz="1800" dirty="0" smtClean="0"/>
              <a:t>programos rengimo darbai;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lt-LT" sz="1800" dirty="0" smtClean="0"/>
              <a:t>2014 metais žemės ūkio naudmenų deklaravimo ir tiesioginių išmokų mokėjimo tvarka lieka tokia pat kaip ir 2013 </a:t>
            </a:r>
            <a:r>
              <a:rPr lang="lt-LT" sz="1800" dirty="0"/>
              <a:t>m</a:t>
            </a:r>
            <a:r>
              <a:rPr lang="lt-LT" sz="1800" dirty="0" smtClean="0"/>
              <a:t>., tik padidėja vokas;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lt-LT" sz="1800" dirty="0" smtClean="0"/>
              <a:t>Lietuva turi galimybę </a:t>
            </a:r>
            <a:r>
              <a:rPr lang="lt-LT" sz="1800" dirty="0"/>
              <a:t>iki 25 proc. Kaimo plėtros lėšų (t.y. II ramsčio lėšų) nukreipti tiesioginėms išmokoms finansuoti (t.y. į I ramstį) arba iki 15 proc. tiesioginių išmokų voko nukreipti Kaimo plėtros priemonėms finansuoti. </a:t>
            </a:r>
            <a:endParaRPr lang="lt-LT" sz="18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lt-LT" sz="1800" dirty="0"/>
              <a:t>Nuo 2015 m. tiesioginės išmokos galės būti mokamos tik aktyviems </a:t>
            </a:r>
            <a:r>
              <a:rPr lang="lt-LT" sz="1800" dirty="0" smtClean="0"/>
              <a:t>ūkininkams;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lt-LT" sz="1800" dirty="0" smtClean="0"/>
              <a:t>Lietuva galės </a:t>
            </a:r>
            <a:r>
              <a:rPr lang="lt-LT" sz="1800" dirty="0"/>
              <a:t>teikti pereinamojo laikotarpio </a:t>
            </a:r>
            <a:r>
              <a:rPr lang="lt-LT" sz="1800" dirty="0" smtClean="0"/>
              <a:t>nacionalinę paramą </a:t>
            </a:r>
            <a:r>
              <a:rPr lang="lt-LT" sz="1800" dirty="0"/>
              <a:t>(ekvivalentu iki dabar mokėtoms papildomoms nacionalinėms tiesioginėms išmokoms) tiems sektoriams, kuriems ši parama buvo teikiama 2013 m.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lt-LT" sz="1800" dirty="0" smtClean="0"/>
              <a:t>Sumažinami </a:t>
            </a:r>
            <a:r>
              <a:rPr lang="lt-LT" sz="1800" dirty="0"/>
              <a:t>tos pačios valstybės narės arba regiono ūkiams skiriamos paramos skirtumai: parama už hektarą negalės būti mažesnė nei 60 proc. vidutinės paramos sumos, kuri iki 2019 m. bus išmokėta toje pačioje administracinėje arba žemės ūkio zonoje. </a:t>
            </a:r>
            <a:endParaRPr lang="lt-LT" sz="18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lt-LT" sz="1800" dirty="0" smtClean="0"/>
              <a:t>Valstybės </a:t>
            </a:r>
            <a:r>
              <a:rPr lang="lt-LT" sz="1800" dirty="0"/>
              <a:t>narės galės skirti didesnes išmokas už pirmuosius ūkių deklaruojamus hektarus, taip labiau remdamos smulkius ir vidutinius ūkius</a:t>
            </a:r>
            <a:r>
              <a:rPr lang="lt-LT" sz="1800" dirty="0" smtClean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i-FI" sz="1800" dirty="0"/>
              <a:t>„Žalinimui“ Lietuva  </a:t>
            </a:r>
            <a:r>
              <a:rPr lang="lt-LT" sz="1800" dirty="0" smtClean="0"/>
              <a:t>privalės </a:t>
            </a:r>
            <a:r>
              <a:rPr lang="fi-FI" sz="1800" dirty="0" smtClean="0"/>
              <a:t> </a:t>
            </a:r>
            <a:r>
              <a:rPr lang="fi-FI" sz="1800" dirty="0"/>
              <a:t>skirti 30% </a:t>
            </a:r>
            <a:r>
              <a:rPr lang="lt-LT" sz="1800" dirty="0" smtClean="0"/>
              <a:t> TI išmokų  </a:t>
            </a:r>
            <a:r>
              <a:rPr lang="fi-FI" sz="1800" dirty="0" smtClean="0"/>
              <a:t>voko dalies</a:t>
            </a:r>
            <a:r>
              <a:rPr lang="lt-LT" sz="1800" dirty="0" smtClean="0"/>
              <a:t>, o išmoka </a:t>
            </a:r>
            <a:r>
              <a:rPr lang="lt-LT" sz="1800" dirty="0"/>
              <a:t>už plotus, kuriuose esama gamtinių kliūčių </a:t>
            </a:r>
            <a:r>
              <a:rPr lang="lt-LT" sz="1800" dirty="0" smtClean="0"/>
              <a:t>(iki </a:t>
            </a:r>
            <a:r>
              <a:rPr lang="lt-LT" sz="1800" dirty="0"/>
              <a:t>5 % nacionalinio TI voko dalies</a:t>
            </a:r>
            <a:r>
              <a:rPr lang="lt-LT" sz="1800" dirty="0" smtClean="0"/>
              <a:t>) galės paremti </a:t>
            </a:r>
            <a:r>
              <a:rPr lang="lt-LT" sz="1800" dirty="0"/>
              <a:t>nepalankius ūkininkavimui plotus</a:t>
            </a:r>
            <a:r>
              <a:rPr lang="lt-LT" sz="1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92045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65760"/>
            <a:ext cx="8229600" cy="548640"/>
          </a:xfrm>
        </p:spPr>
        <p:txBody>
          <a:bodyPr/>
          <a:lstStyle/>
          <a:p>
            <a:r>
              <a:rPr lang="lt-LT" dirty="0"/>
              <a:t>„</a:t>
            </a:r>
            <a:r>
              <a:rPr lang="lt-LT" dirty="0" smtClean="0"/>
              <a:t>Žalinimas</a:t>
            </a:r>
            <a:r>
              <a:rPr lang="lt-LT" i="1" dirty="0" smtClean="0"/>
              <a:t>“</a:t>
            </a:r>
            <a:r>
              <a:rPr lang="lt-LT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00628"/>
            <a:ext cx="9067800" cy="3852372"/>
          </a:xfrm>
        </p:spPr>
        <p:txBody>
          <a:bodyPr>
            <a:noAutofit/>
          </a:bodyPr>
          <a:lstStyle/>
          <a:p>
            <a:pPr marL="0" indent="0"/>
            <a:r>
              <a:rPr lang="lt-LT" sz="2100" i="1" dirty="0" smtClean="0"/>
              <a:t>	</a:t>
            </a:r>
            <a:r>
              <a:rPr lang="lt-LT" sz="1800" i="1" dirty="0" smtClean="0"/>
              <a:t>Žalinimas </a:t>
            </a:r>
            <a:r>
              <a:rPr lang="lt-LT" sz="1800" i="1" dirty="0"/>
              <a:t>– tai aukštesnių biologinės </a:t>
            </a:r>
            <a:r>
              <a:rPr lang="lt-LT" sz="1800" i="1" dirty="0" smtClean="0"/>
              <a:t>įvairovės, dirvožemio</a:t>
            </a:r>
            <a:r>
              <a:rPr lang="lt-LT" sz="1800" i="1" dirty="0"/>
              <a:t>, vandens bei klimato </a:t>
            </a:r>
            <a:r>
              <a:rPr lang="lt-LT" sz="1800" i="1" dirty="0" smtClean="0"/>
              <a:t>apsaugos standartų </a:t>
            </a:r>
            <a:r>
              <a:rPr lang="lt-LT" sz="1800" i="1" dirty="0"/>
              <a:t>siekimas didžiojoje dalyje </a:t>
            </a:r>
            <a:r>
              <a:rPr lang="lt-LT" sz="1800" i="1" dirty="0" smtClean="0"/>
              <a:t>Europos žemės </a:t>
            </a:r>
            <a:r>
              <a:rPr lang="lt-LT" sz="1800" i="1" dirty="0"/>
              <a:t>ūkio paskirties žemėje, kur </a:t>
            </a:r>
            <a:r>
              <a:rPr lang="lt-LT" sz="1800" i="1" dirty="0" smtClean="0"/>
              <a:t>vykdoma augalininkystė</a:t>
            </a:r>
            <a:r>
              <a:rPr lang="lt-LT" sz="1800" i="1" dirty="0"/>
              <a:t>, įskaitant </a:t>
            </a:r>
            <a:r>
              <a:rPr lang="lt-LT" sz="1800" i="1" dirty="0" smtClean="0"/>
              <a:t>intensyvios žemdirbystės </a:t>
            </a:r>
            <a:r>
              <a:rPr lang="lt-LT" sz="1800" i="1" dirty="0"/>
              <a:t>vietoves</a:t>
            </a:r>
            <a:r>
              <a:rPr lang="lt-LT" sz="1800" i="1" dirty="0" smtClean="0"/>
              <a:t>. Jis apima šias priemones:</a:t>
            </a:r>
            <a:endParaRPr lang="lt-LT" sz="1800" i="1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lt-LT" sz="1800" i="1" dirty="0" smtClean="0"/>
              <a:t>Pasėlių </a:t>
            </a:r>
            <a:r>
              <a:rPr lang="lt-LT" sz="1800" i="1" dirty="0"/>
              <a:t>įvairinimas </a:t>
            </a:r>
            <a:r>
              <a:rPr lang="lt-LT" sz="1800" dirty="0"/>
              <a:t>taikomas ūkiams, didesniems nei 10 ha. Ūkiai, kurių dydis 10 – 30 ha, turės auginti bent 2 rūšių pasėlius; didesni nei 30 ha ūkiai – bent trijų rūšių pasėlius (nė vena rūšis negalės sudaryti daugiau nei 75% ariamos žemės</a:t>
            </a:r>
            <a:r>
              <a:rPr lang="lt-LT" sz="1800" dirty="0" smtClean="0"/>
              <a:t>).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lt-LT" sz="1800" i="1" dirty="0" smtClean="0"/>
              <a:t>Daugiamečių </a:t>
            </a:r>
            <a:r>
              <a:rPr lang="lt-LT" sz="1800" i="1" dirty="0"/>
              <a:t>pievų išlaikymas: </a:t>
            </a:r>
            <a:r>
              <a:rPr lang="lt-LT" sz="1800" dirty="0"/>
              <a:t>referenciniai metai – 2012 m. daugiamečių pievų plotai negalės sumažėti daugiau nei 5% (nacionaliniu/regioniniu lygiu</a:t>
            </a:r>
            <a:r>
              <a:rPr lang="lt-LT" sz="1800" dirty="0" smtClean="0"/>
              <a:t>).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lt-LT" sz="1800" i="1" dirty="0" smtClean="0"/>
              <a:t>Ekologiniu </a:t>
            </a:r>
            <a:r>
              <a:rPr lang="lt-LT" sz="1800" i="1" dirty="0"/>
              <a:t>požiūriu svarbių vietovių (EFA) išskyrimas: </a:t>
            </a:r>
            <a:r>
              <a:rPr lang="lt-LT" sz="1800" dirty="0" smtClean="0"/>
              <a:t>nuo </a:t>
            </a:r>
            <a:r>
              <a:rPr lang="lt-LT" sz="1800" dirty="0"/>
              <a:t>2015 m. didesniuose nei 15 ha ūkiuose, EFA turės sudaryti ne mažiau nei 5% ariamos žemės. Galimas padidinimas iki 7% nuo 2017 m. Šias vietoves </a:t>
            </a:r>
            <a:r>
              <a:rPr lang="lt-LT" sz="1800" dirty="0" smtClean="0"/>
              <a:t>Lietuva </a:t>
            </a:r>
            <a:r>
              <a:rPr lang="lt-LT" sz="1800" dirty="0"/>
              <a:t>galės pasirinkti iš reglamente nurodyto sąrašo.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80381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Tikėtinos perspektyvos - 1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8991600" cy="42672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lt-LT" sz="1700" dirty="0" smtClean="0"/>
              <a:t>Pasaulyje žemės ūkio produktų paklausa pastoviai auga, todėl jų gamybą Lietuvoje augs;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lt-LT" sz="1700" dirty="0" smtClean="0"/>
              <a:t>Žemės ūkio augalų plotai Lietuvoje stabilizuosis arba augs pamažu, didės derlingumai;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lt-LT" sz="1700" dirty="0" smtClean="0"/>
              <a:t>Valstybei pradėjus skatinti gyvulininkystės sektoriaus plėtrą, guvulių skaičius turėtų  pradėti didėti,  toliau augs  jų produktyvumas;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lt-LT" sz="1700" dirty="0" smtClean="0"/>
              <a:t>Didėjant derlingumams ir augalinės kilmės produkcijos apimtims,  jos vis daugiau bus eksportuojama;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lt-LT" sz="1700" dirty="0" smtClean="0"/>
              <a:t>Bus mažai pagaminama mėšlo, toliau mažės humuso kiekis dirvožemyje;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lt-LT" sz="1700" dirty="0" smtClean="0"/>
              <a:t>Esant santykinai mažam gyvulių skaičiui, ūkiams specializuojantis  dalis pievų ir ganyklų žolės nebus panaudojama pašarui;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lt-LT" sz="1700" dirty="0" smtClean="0"/>
              <a:t>Trūkstant gyvulių toliau ardomas ekologinis ciklas,  o laikantis  geros agrarinės  būklės reikalavimų  žolę  nupjovus ir išvežus  rezultate skurdinami dirvožemiai,  susidarys  taškiniai taršos šaltiniai. </a:t>
            </a:r>
          </a:p>
        </p:txBody>
      </p:sp>
    </p:spTree>
    <p:extLst>
      <p:ext uri="{BB962C8B-B14F-4D97-AF65-F5344CB8AC3E}">
        <p14:creationId xmlns:p14="http://schemas.microsoft.com/office/powerpoint/2010/main" val="2269801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Tikėtinos perspektyvos - 2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14400"/>
            <a:ext cx="8839200" cy="41148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lt-LT" dirty="0" smtClean="0"/>
              <a:t>Darant prielaidą, kad  dirvų kalkinimui  skirtos lėšos liks panašiame lygyje - toliau mažės dirvožemių PH, todėl  trąšų  efektyvumas mažės, o jų poreikis didės;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lt-LT" dirty="0" smtClean="0"/>
              <a:t>Trūkstant mėšlo,  augalų maisto medžiagų poreikis bus tenkinamas didinant mineralinių trąšų naudojimą, toliau didės pesticidų  suvartojimas;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lt-LT" dirty="0" smtClean="0"/>
              <a:t>Stambėjant ir specializuojantis ūkiams, taikant naujas dirvos dirbimo technologijas , didėjant mineralinių trąšų panaudojimui, dalis jų pateks į paviršinius ar gruntinius vandenis;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lt-LT" dirty="0" smtClean="0"/>
              <a:t>Ekologinio žemės ūkio plėtros svarbiausias variklis  yra išmokos o jų labai ženklaus padidėjimo neplanuojama;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lt-LT" dirty="0" smtClean="0"/>
              <a:t>Gyvulininkystės programos įgyvendinimas dalinai padės atstatyti augalų-gyvulių balansą;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lt-LT" dirty="0" smtClean="0"/>
              <a:t>Naujoji ES politika skiriama parama padės įvairinti augalų pasėlius ir išlaikyti ariamos žemės plotus tame pačiame lygyje;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lt-LT" dirty="0" smtClean="0"/>
              <a:t>Tačiau naudodamiesi padidėjusiom išmokomis ir modernizavimo pagalba ūkiai likusią gamyboje žemę dar intensyviau dirbs siekdami iš jos gauti kuo daugiau produkcijos. </a:t>
            </a:r>
          </a:p>
        </p:txBody>
      </p:sp>
    </p:spTree>
    <p:extLst>
      <p:ext uri="{BB962C8B-B14F-4D97-AF65-F5344CB8AC3E}">
        <p14:creationId xmlns:p14="http://schemas.microsoft.com/office/powerpoint/2010/main" val="403471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išvados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lt-LT" sz="1800" dirty="0" smtClean="0"/>
              <a:t>Žemės ūkio gamybos  apimtys ir intensyvumas Lietuvoje toliau augs;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lt-LT" sz="1800" dirty="0" smtClean="0"/>
              <a:t>Perteklinės maisto ir cheminės medžiagos terš dirvožemį, orą ir vandenį;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lt-LT" sz="1800" dirty="0" smtClean="0"/>
              <a:t>ES ir nacionalinė finansinė parama tik dalinai eliminuos padidėjusią taršą ir jos neigiamą poveikį aplinkai;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lt-LT" sz="1800" dirty="0" smtClean="0"/>
              <a:t>Žemės ūkio  taršos poveikis</a:t>
            </a:r>
            <a:r>
              <a:rPr lang="en-US" sz="1800" dirty="0" smtClean="0"/>
              <a:t>  </a:t>
            </a:r>
            <a:r>
              <a:rPr lang="lt-LT" sz="1800" dirty="0" smtClean="0"/>
              <a:t>Baltijos jūrai toliau didės;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lt-LT" sz="1800" dirty="0" smtClean="0"/>
              <a:t>Reikalingas glaudus žemės ūkio ir aplinkosaugos specialistų  bendradarbiavimas;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lt-LT" sz="1800" dirty="0" smtClean="0"/>
              <a:t>Būtina surasti optimaliausius techninių ir politinių spendimų variantus, atitinkančius Lietuvos nacionalinius interesus.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3058122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65760"/>
            <a:ext cx="8458200" cy="3825240"/>
          </a:xfrm>
        </p:spPr>
        <p:txBody>
          <a:bodyPr/>
          <a:lstStyle/>
          <a:p>
            <a:pPr algn="ctr"/>
            <a:r>
              <a:rPr lang="lt-LT" sz="3600" dirty="0" smtClean="0"/>
              <a:t>Dėkui </a:t>
            </a:r>
            <a:r>
              <a:rPr lang="lt-LT" sz="3600" dirty="0" smtClean="0"/>
              <a:t>už dėmesį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393010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sz="3600" b="1" dirty="0" smtClean="0"/>
              <a:t>Žemės ūkio augalų pasėtas plotas</a:t>
            </a:r>
            <a:endParaRPr lang="en-US" sz="27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8799837"/>
              </p:ext>
            </p:extLst>
          </p:nvPr>
        </p:nvGraphicFramePr>
        <p:xfrm>
          <a:off x="228601" y="1100138"/>
          <a:ext cx="8686800" cy="46910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60870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Grūdų derlius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0167058"/>
              </p:ext>
            </p:extLst>
          </p:nvPr>
        </p:nvGraphicFramePr>
        <p:xfrm>
          <a:off x="228601" y="1100138"/>
          <a:ext cx="8686800" cy="46910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6891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Realizuota  skersti  gyvulių  ir  paukščių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8298509"/>
              </p:ext>
            </p:extLst>
          </p:nvPr>
        </p:nvGraphicFramePr>
        <p:xfrm>
          <a:off x="152401" y="1100138"/>
          <a:ext cx="8763000" cy="46910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84562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Primelžta  pieno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9453266"/>
              </p:ext>
            </p:extLst>
          </p:nvPr>
        </p:nvGraphicFramePr>
        <p:xfrm>
          <a:off x="152400" y="1100138"/>
          <a:ext cx="8839199" cy="46910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168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Gyvulių skaičius 1996-2013 metais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90600"/>
            <a:ext cx="91440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53364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Dirvų rūgštėjimas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915400" cy="396240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lt-LT" sz="1800" dirty="0" smtClean="0"/>
              <a:t>Lietuvoje </a:t>
            </a:r>
            <a:r>
              <a:rPr lang="lt-LT" sz="1800" dirty="0"/>
              <a:t>yra daugiau negu 21 proc. rūgščių </a:t>
            </a:r>
            <a:r>
              <a:rPr lang="lt-LT" sz="1800" dirty="0" smtClean="0"/>
              <a:t>dirvožemių </a:t>
            </a:r>
            <a:r>
              <a:rPr lang="lt-LT" sz="1800" dirty="0"/>
              <a:t>ir jų plotai dėl nutrūkusių kalkinimo darbų sparčiai didėja. </a:t>
            </a:r>
            <a:endParaRPr lang="lt-LT" sz="18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lt-LT" sz="1800" dirty="0" smtClean="0"/>
              <a:t>Rūgščių </a:t>
            </a:r>
            <a:r>
              <a:rPr lang="lt-LT" sz="1800" dirty="0"/>
              <a:t>dirvožemių plotai jau grįžta į prieš melioraciją turėtą lygį. </a:t>
            </a:r>
            <a:endParaRPr lang="lt-LT" sz="18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lt-LT" sz="1800" dirty="0" smtClean="0"/>
              <a:t>Labiausiai </a:t>
            </a:r>
            <a:r>
              <a:rPr lang="lt-LT" sz="1800" dirty="0"/>
              <a:t>dirvožemiai rūgštėja Vakarų Lietuvoje. Dėl to prognozuojama, kad jau artimiausiu metu tokiuose plotuose </a:t>
            </a:r>
            <a:r>
              <a:rPr lang="lt-LT" sz="1800" smtClean="0"/>
              <a:t>sunkiau  augs svarbiausi </a:t>
            </a:r>
            <a:r>
              <a:rPr lang="lt-LT" sz="1800" dirty="0"/>
              <a:t>prekiniai augalai: kviečiai, rapsai, cukriniai runkeliai, daržovės, taip pat dobilai, </a:t>
            </a:r>
            <a:r>
              <a:rPr lang="lt-LT" sz="1800" dirty="0" smtClean="0"/>
              <a:t>liucernos.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lt-LT" sz="1800" dirty="0" smtClean="0"/>
              <a:t>Po </a:t>
            </a:r>
            <a:r>
              <a:rPr lang="lt-LT" sz="1800" dirty="0"/>
              <a:t>kalkinimo 1976 m. buvo pasiektas pH 5,4-6,6, o praėjus 27 metams ir jau nebekalkinant bei naudojant įvairias trąšas ir skirtingas jų normas, dirvos rūgštumas nukrito iki 3,9-4,5. </a:t>
            </a:r>
            <a:endParaRPr lang="lt-LT" sz="18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lt-LT" sz="1800" dirty="0"/>
              <a:t>J</a:t>
            </a:r>
            <a:r>
              <a:rPr lang="lt-LT" sz="1800" dirty="0" smtClean="0"/>
              <a:t>udriojo </a:t>
            </a:r>
            <a:r>
              <a:rPr lang="lt-LT" sz="1800" dirty="0"/>
              <a:t>aliuminio kiekiai, nekalkinant ir tręšiant mineralinėmis trąšomis, pasiekė kenksmingą lygį</a:t>
            </a:r>
            <a:r>
              <a:rPr lang="lt-LT" sz="1800" dirty="0" smtClean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lt-LT" sz="1800" dirty="0" smtClean="0"/>
              <a:t>Esant </a:t>
            </a:r>
            <a:r>
              <a:rPr lang="lt-LT" sz="1800" dirty="0"/>
              <a:t>tokiai situacijai, mineralinių trąšų veikimas </a:t>
            </a:r>
            <a:r>
              <a:rPr lang="lt-LT" sz="1800" dirty="0" smtClean="0"/>
              <a:t>darosi neefektyvus, </a:t>
            </a:r>
            <a:r>
              <a:rPr lang="lt-LT" sz="1800" dirty="0"/>
              <a:t>o dirvožemis ir visa aplinka </a:t>
            </a:r>
            <a:r>
              <a:rPr lang="lt-LT" sz="1800" dirty="0" smtClean="0"/>
              <a:t>kenčia nuo cheminės </a:t>
            </a:r>
            <a:r>
              <a:rPr lang="lt-LT" sz="1800" dirty="0"/>
              <a:t>apkrovos.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69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Dirvų tręšimas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100628"/>
            <a:ext cx="8915400" cy="392857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lt-LT" sz="2000" dirty="0" smtClean="0"/>
              <a:t>Sumažėjus gyvulių skaičiui, mažėja mėšlo gamyba, stebima humuso mažėjimo tendencija;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lt-LT" sz="2000" dirty="0" smtClean="0"/>
              <a:t>Siekdami </a:t>
            </a:r>
            <a:r>
              <a:rPr lang="lt-LT" sz="2000" dirty="0"/>
              <a:t>gausesnių žemės ūkio augalų derlių, šalies žemės naudotojai išberia vis </a:t>
            </a:r>
            <a:r>
              <a:rPr lang="lt-LT" sz="2000" dirty="0" smtClean="0"/>
              <a:t>didesnes mineralinių trąšų normas;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lt-LT" sz="2000" dirty="0" smtClean="0"/>
              <a:t>Dažnai  neatsižvelgiama į </a:t>
            </a:r>
            <a:r>
              <a:rPr lang="lt-LT" sz="2000" dirty="0"/>
              <a:t>mineralinio </a:t>
            </a:r>
            <a:r>
              <a:rPr lang="lt-LT" sz="2000" dirty="0" smtClean="0"/>
              <a:t>azoto kiekį dirvožemyje, dėl </a:t>
            </a:r>
            <a:r>
              <a:rPr lang="lt-LT" sz="2000" dirty="0"/>
              <a:t>to viršijami </a:t>
            </a:r>
            <a:r>
              <a:rPr lang="lt-LT" sz="2000" dirty="0" smtClean="0"/>
              <a:t>augalų poreikiai </a:t>
            </a:r>
            <a:r>
              <a:rPr lang="lt-LT" sz="2000" dirty="0"/>
              <a:t>azotui, jo likutinis kiekis susikaupia ir kyla aplinkos teršimo </a:t>
            </a:r>
            <a:r>
              <a:rPr lang="lt-LT" sz="2000" dirty="0" smtClean="0"/>
              <a:t>pavojus</a:t>
            </a:r>
            <a:r>
              <a:rPr lang="lt-LT" sz="2000" dirty="0"/>
              <a:t>;</a:t>
            </a:r>
            <a:endParaRPr lang="lt-LT" sz="20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lt-LT" sz="2000" dirty="0" smtClean="0"/>
              <a:t>Panaši situacija yra su fosforu ir kaliu;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lt-LT" sz="2000" dirty="0"/>
              <a:t>Atsisakant tradicinio žemės dirbimo arimu, naudojant paviršinį dirbimą ir tiesioginę sėją reikia didinti </a:t>
            </a:r>
            <a:r>
              <a:rPr lang="lt-LT" sz="2000" dirty="0" smtClean="0"/>
              <a:t>azoto, fosforo </a:t>
            </a:r>
            <a:r>
              <a:rPr lang="lt-LT" sz="2000" dirty="0"/>
              <a:t>ir kalio normas tam pačiam derlingumui pasiekti</a:t>
            </a:r>
            <a:r>
              <a:rPr lang="lt-LT" sz="1800" dirty="0"/>
              <a:t>.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981049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5" descr="Dir_rajonais_2013_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6446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solidFill>
        <a:schemeClr val="phClr"/>
      </a:solidFill>
      <a:solidFill>
        <a:schemeClr val="phClr"/>
      </a:solidFill>
    </a:fillStyleLst>
    <a:lnStyleLst>
      <a:ln w="9525" cap="flat" cmpd="sng" algn="ctr">
        <a:solidFill>
          <a:schemeClr val="phClr"/>
        </a:solidFill>
      </a:ln>
      <a:ln w="25400" cap="flat" cmpd="sng" algn="ctr">
        <a:solidFill>
          <a:schemeClr val="phClr"/>
        </a:solidFill>
      </a:ln>
      <a:ln w="38100" cap="flat" cmpd="sng" algn="ctr">
        <a:solidFill>
          <a:schemeClr val="phClr"/>
        </a:solidFill>
      </a:ln>
    </a:lnStyleLst>
    <a:effectStyleLst>
      <a:effectStyle>
        <a:effectLst>
          <a:fillOverlay blend="over">
            <a:noFill/>
          </a:fillOverlay>
        </a:effectLst>
      </a:effectStyle>
      <a:effectStyle>
        <a:effectLst>
          <a:fillOverlay blend="over">
            <a:noFill/>
          </a:fillOverlay>
        </a:effectLst>
      </a:effectStyle>
      <a:effectStyle>
        <a:effectLst>
          <a:fillOverlay blend="over">
            <a:noFill/>
          </a:fillOverlay>
        </a:effectLst>
      </a:effectStyle>
    </a:effectStyleLst>
    <a:bgFillStyleLst>
      <a:solidFill>
        <a:schemeClr val="phClr"/>
      </a:solidFill>
      <a:solidFill>
        <a:schemeClr val="phClr"/>
      </a:solidFill>
      <a:solidFill>
        <a:schemeClr val="phClr"/>
      </a:soli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1147</TotalTime>
  <Words>874</Words>
  <Application>Microsoft Office PowerPoint</Application>
  <PresentationFormat>On-screen Show (4:3)</PresentationFormat>
  <Paragraphs>67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Angles</vt:lpstr>
      <vt:lpstr> Žemės ūkio raidos perspektyvos ir galimi aplinkosauginiai konfliktai  Seminaras  „Kaip 2014-2020 metų ES finansinė parama prisidės prie Baltijos jūros būklės gerinimo?“ </vt:lpstr>
      <vt:lpstr>Žemės ūkio augalų pasėtas plotas</vt:lpstr>
      <vt:lpstr>Grūdų derlius</vt:lpstr>
      <vt:lpstr>Realizuota  skersti  gyvulių  ir  paukščių</vt:lpstr>
      <vt:lpstr>Primelžta  pieno</vt:lpstr>
      <vt:lpstr>Gyvulių skaičius 1996-2013 metais</vt:lpstr>
      <vt:lpstr>Dirvų rūgštėjimas</vt:lpstr>
      <vt:lpstr>Dirvų tręšimas</vt:lpstr>
      <vt:lpstr>PowerPoint Presentation</vt:lpstr>
      <vt:lpstr>PowerPoint Presentation</vt:lpstr>
      <vt:lpstr>Ekologinės gamybos plotas ir ūkių skaičius Lietuvoje 2004–2012 m. </vt:lpstr>
      <vt:lpstr>Grūdų vartojimo prognozės pasaulyje</vt:lpstr>
      <vt:lpstr>Svarbesni Lietuvos ir es žemės ūkio politikos pokyčiai 2014-2020 metais</vt:lpstr>
      <vt:lpstr>„Žalinimas“ </vt:lpstr>
      <vt:lpstr>Tikėtinos perspektyvos - 1</vt:lpstr>
      <vt:lpstr>Tikėtinos perspektyvos - 2</vt:lpstr>
      <vt:lpstr>išvados</vt:lpstr>
      <vt:lpstr>Dėkui už dėmesį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Romualdas Zemeckis</dc:creator>
  <cp:lastModifiedBy>Romualdas Zemeckis</cp:lastModifiedBy>
  <cp:revision>61</cp:revision>
  <dcterms:created xsi:type="dcterms:W3CDTF">2014-02-20T09:33:40Z</dcterms:created>
  <dcterms:modified xsi:type="dcterms:W3CDTF">2014-02-26T21:04:51Z</dcterms:modified>
</cp:coreProperties>
</file>